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6" r:id="rId3"/>
    <p:sldId id="257" r:id="rId4"/>
    <p:sldId id="271" r:id="rId5"/>
    <p:sldId id="272" r:id="rId6"/>
    <p:sldId id="273" r:id="rId7"/>
    <p:sldId id="274" r:id="rId8"/>
    <p:sldId id="278" r:id="rId9"/>
    <p:sldId id="267" r:id="rId10"/>
    <p:sldId id="268" r:id="rId11"/>
    <p:sldId id="269" r:id="rId12"/>
    <p:sldId id="270" r:id="rId13"/>
    <p:sldId id="279" r:id="rId14"/>
    <p:sldId id="280" r:id="rId15"/>
    <p:sldId id="275" r:id="rId16"/>
    <p:sldId id="276" r:id="rId17"/>
    <p:sldId id="258" r:id="rId18"/>
    <p:sldId id="277" r:id="rId19"/>
    <p:sldId id="259" r:id="rId20"/>
    <p:sldId id="260" r:id="rId21"/>
    <p:sldId id="261" r:id="rId22"/>
    <p:sldId id="265" r:id="rId23"/>
    <p:sldId id="262" r:id="rId24"/>
    <p:sldId id="263" r:id="rId25"/>
    <p:sldId id="281" r:id="rId26"/>
    <p:sldId id="264" r:id="rId27"/>
    <p:sldId id="283" r:id="rId28"/>
    <p:sldId id="284" r:id="rId29"/>
    <p:sldId id="282" r:id="rId3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9" autoAdjust="0"/>
    <p:restoredTop sz="94668" autoAdjust="0"/>
  </p:normalViewPr>
  <p:slideViewPr>
    <p:cSldViewPr>
      <p:cViewPr>
        <p:scale>
          <a:sx n="100" d="100"/>
          <a:sy n="100" d="100"/>
        </p:scale>
        <p:origin x="-1314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07F49-3A55-4234-8548-03427FD0C4D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E0E4A-C76B-4F26-8900-59963DF28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678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Blansko leden 2017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E0E4A-C76B-4F26-8900-59963DF28B76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1336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30.1.2017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mailto:kovarovab@mza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/>
          <a:lstStyle/>
          <a:p>
            <a:r>
              <a:rPr lang="cs-CZ" dirty="0" smtClean="0"/>
              <a:t>Genealogie pro pokročilé</a:t>
            </a:r>
            <a:br>
              <a:rPr lang="cs-CZ" dirty="0" smtClean="0"/>
            </a:br>
            <a:r>
              <a:rPr lang="cs-CZ" sz="2000" dirty="0" smtClean="0"/>
              <a:t>I. část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/>
          <a:lstStyle/>
          <a:p>
            <a:r>
              <a:rPr lang="cs-CZ" dirty="0" smtClean="0">
                <a:solidFill>
                  <a:srgbClr val="00B050"/>
                </a:solidFill>
              </a:rPr>
              <a:t>Pozemkové knihy</a:t>
            </a:r>
          </a:p>
          <a:p>
            <a:endParaRPr lang="cs-CZ" dirty="0">
              <a:solidFill>
                <a:srgbClr val="00B05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2016224" cy="86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9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03548" y="1614698"/>
            <a:ext cx="78488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/>
              <a:t>Gruntovní knihy </a:t>
            </a:r>
            <a:endParaRPr lang="cs-CZ" sz="2000" b="1" dirty="0" smtClean="0"/>
          </a:p>
          <a:p>
            <a:r>
              <a:rPr lang="cs-CZ" dirty="0" smtClean="0"/>
              <a:t>vznikaly od </a:t>
            </a:r>
            <a:r>
              <a:rPr lang="cs-CZ" dirty="0"/>
              <a:t>přelomu 15. – 16. století jako správní knihy rustikálního vlastnictví. Nejstarší gruntovní kniha pochází ze 70. let 15. století z </a:t>
            </a:r>
            <a:r>
              <a:rPr lang="cs-CZ" dirty="0" err="1"/>
              <a:t>žitenického</a:t>
            </a:r>
            <a:r>
              <a:rPr lang="cs-CZ" dirty="0"/>
              <a:t> panství na </a:t>
            </a:r>
            <a:r>
              <a:rPr lang="cs-CZ" dirty="0" smtClean="0"/>
              <a:t>Litoměřicku. </a:t>
            </a:r>
          </a:p>
          <a:p>
            <a:r>
              <a:rPr lang="cs-CZ" dirty="0" smtClean="0"/>
              <a:t>K</a:t>
            </a:r>
            <a:r>
              <a:rPr lang="cs-CZ" dirty="0"/>
              <a:t> nejstarším moravským se pak řadí gruntovní kniha obce Žerůtky ze znojemského panství a </a:t>
            </a:r>
            <a:r>
              <a:rPr lang="cs-CZ" dirty="0" smtClean="0"/>
              <a:t>knihy </a:t>
            </a:r>
            <a:r>
              <a:rPr lang="cs-CZ" dirty="0"/>
              <a:t>boskovického panství </a:t>
            </a:r>
            <a:r>
              <a:rPr lang="cs-CZ" dirty="0" smtClean="0"/>
              <a:t>od r. 1555. </a:t>
            </a:r>
          </a:p>
          <a:p>
            <a:endParaRPr lang="cs-CZ" dirty="0" smtClean="0"/>
          </a:p>
          <a:p>
            <a:r>
              <a:rPr lang="cs-CZ" u="sng" dirty="0" smtClean="0"/>
              <a:t>Boskovické panství</a:t>
            </a:r>
            <a:r>
              <a:rPr lang="cs-CZ" dirty="0" smtClean="0"/>
              <a:t>:</a:t>
            </a:r>
          </a:p>
          <a:p>
            <a:r>
              <a:rPr lang="cs-CZ" dirty="0" smtClean="0"/>
              <a:t>Buková, Lipová, Protivanov, Seč, </a:t>
            </a:r>
            <a:r>
              <a:rPr lang="cs-CZ" dirty="0" err="1" smtClean="0"/>
              <a:t>Drválovice</a:t>
            </a:r>
            <a:r>
              <a:rPr lang="cs-CZ" dirty="0" smtClean="0"/>
              <a:t>, Sudice, Pamětice, Chrudichromy, Mladkov, Skalice nad Svitavou, Krhov, Hluboké – díl, Újezd, Obora, Lhota Rapotina, Ludíkov, Valchov, Žďárná, Velenov, </a:t>
            </a:r>
            <a:r>
              <a:rPr lang="cs-CZ" dirty="0" err="1" smtClean="0"/>
              <a:t>Vratíkov</a:t>
            </a:r>
            <a:r>
              <a:rPr lang="cs-CZ" dirty="0" smtClean="0"/>
              <a:t>, </a:t>
            </a:r>
            <a:r>
              <a:rPr lang="cs-CZ" dirty="0" err="1" smtClean="0"/>
              <a:t>Hrádkov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Další panství s dochovanými starými gruntovnicemi:</a:t>
            </a:r>
          </a:p>
          <a:p>
            <a:r>
              <a:rPr lang="cs-CZ" dirty="0" smtClean="0"/>
              <a:t>Šebetov, Dolní Rožínka</a:t>
            </a:r>
          </a:p>
          <a:p>
            <a:r>
              <a:rPr lang="cs-CZ" dirty="0" smtClean="0"/>
              <a:t>Nedochované:</a:t>
            </a:r>
          </a:p>
          <a:p>
            <a:r>
              <a:rPr lang="cs-CZ" dirty="0" smtClean="0"/>
              <a:t>Rájec, Kunštát, Černá Hora, Letovice</a:t>
            </a:r>
          </a:p>
          <a:p>
            <a:endParaRPr lang="cs-CZ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827584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  <a:t>Pozemkové knihy</a:t>
            </a:r>
            <a:br>
              <a:rPr lang="cs-CZ" sz="1600" dirty="0">
                <a:solidFill>
                  <a:srgbClr val="00B050"/>
                </a:solidFill>
                <a:ea typeface="+mj-ea"/>
                <a:cs typeface="+mj-cs"/>
              </a:rPr>
            </a:br>
            <a:r>
              <a:rPr lang="cs-CZ" sz="2000" dirty="0">
                <a:solidFill>
                  <a:srgbClr val="00B050"/>
                </a:solidFill>
                <a:ea typeface="+mj-ea"/>
                <a:cs typeface="+mj-cs"/>
              </a:rPr>
              <a:t>Nejstarší období 1560-1780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53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</a:t>
            </a:r>
            <a:r>
              <a:rPr lang="cs-CZ" sz="1600" dirty="0" smtClean="0">
                <a:solidFill>
                  <a:srgbClr val="00B050"/>
                </a:solidFill>
              </a:rPr>
              <a:t>knihy</a:t>
            </a:r>
            <a:br>
              <a:rPr lang="cs-CZ" sz="1600" dirty="0" smtClean="0">
                <a:solidFill>
                  <a:srgbClr val="00B050"/>
                </a:solidFill>
              </a:rPr>
            </a:br>
            <a:r>
              <a:rPr lang="cs-CZ" sz="2000" dirty="0" smtClean="0">
                <a:solidFill>
                  <a:srgbClr val="00B050"/>
                </a:solidFill>
              </a:rPr>
              <a:t>Nejstarší období 1560-1780</a:t>
            </a:r>
            <a:endParaRPr lang="cs-CZ" sz="1600" dirty="0">
              <a:solidFill>
                <a:srgbClr val="00B050"/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26570"/>
            <a:ext cx="3952964" cy="5131371"/>
          </a:xfrm>
        </p:spPr>
      </p:pic>
      <p:sp>
        <p:nvSpPr>
          <p:cNvPr id="8" name="TextovéPole 7"/>
          <p:cNvSpPr txBox="1"/>
          <p:nvPr/>
        </p:nvSpPr>
        <p:spPr>
          <a:xfrm>
            <a:off x="4813677" y="1340768"/>
            <a:ext cx="39604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Způsob zapisování: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Reálná folia</a:t>
            </a:r>
            <a:r>
              <a:rPr lang="cs-CZ" dirty="0" smtClean="0"/>
              <a:t> - každé </a:t>
            </a:r>
            <a:r>
              <a:rPr lang="cs-CZ" dirty="0"/>
              <a:t>usedlosti byl vyhrazen určitý počet listů, do nichž se zapisovaly veškeré změny v držbě nemovitosti</a:t>
            </a:r>
            <a:r>
              <a:rPr lang="cs-CZ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cs-CZ" u="sng" dirty="0" smtClean="0"/>
              <a:t>Průběžné zápisy</a:t>
            </a:r>
            <a:r>
              <a:rPr lang="cs-CZ" dirty="0" smtClean="0"/>
              <a:t> - zápisy </a:t>
            </a:r>
            <a:r>
              <a:rPr lang="cs-CZ" dirty="0"/>
              <a:t>v rámci </a:t>
            </a:r>
            <a:r>
              <a:rPr lang="cs-CZ" dirty="0" smtClean="0"/>
              <a:t>obce vedeny </a:t>
            </a:r>
            <a:r>
              <a:rPr lang="cs-CZ" dirty="0"/>
              <a:t>chronologicky </a:t>
            </a:r>
            <a:r>
              <a:rPr lang="cs-CZ" dirty="0" smtClean="0"/>
              <a:t>podle toho, </a:t>
            </a:r>
            <a:r>
              <a:rPr lang="cs-CZ" dirty="0"/>
              <a:t>jak strany přicházely hlásit změny v koupích či prodejích gruntů</a:t>
            </a:r>
          </a:p>
        </p:txBody>
      </p:sp>
    </p:spTree>
    <p:extLst>
      <p:ext uri="{BB962C8B-B14F-4D97-AF65-F5344CB8AC3E}">
        <p14:creationId xmlns:p14="http://schemas.microsoft.com/office/powerpoint/2010/main" val="373256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</a:t>
            </a:r>
            <a:r>
              <a:rPr lang="cs-CZ" sz="1600" dirty="0" smtClean="0">
                <a:solidFill>
                  <a:srgbClr val="00B050"/>
                </a:solidFill>
              </a:rPr>
              <a:t>knihy</a:t>
            </a:r>
            <a:br>
              <a:rPr lang="cs-CZ" sz="1600" dirty="0" smtClean="0">
                <a:solidFill>
                  <a:srgbClr val="00B050"/>
                </a:solidFill>
              </a:rPr>
            </a:br>
            <a:r>
              <a:rPr lang="cs-CZ" sz="2000" dirty="0" smtClean="0">
                <a:solidFill>
                  <a:srgbClr val="00B050"/>
                </a:solidFill>
              </a:rPr>
              <a:t>Nejstarší období 1560-1780</a:t>
            </a:r>
            <a:endParaRPr lang="cs-CZ" sz="1600" dirty="0">
              <a:solidFill>
                <a:srgbClr val="00B05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u="sng" dirty="0"/>
              <a:t>Vedení pozemkových knih a také samotné zapisování do nich nebylo povinné</a:t>
            </a:r>
            <a:r>
              <a:rPr lang="cs-CZ" dirty="0"/>
              <a:t>. Jednotlivá panství si je vedla pro vlastní potřebu a pro lepší přehled při správě poddanského majetku. Zejména během třicetileté války nacházíme v gruntovních knihách časové proluky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47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</a:t>
            </a:r>
            <a:r>
              <a:rPr lang="cs-CZ" sz="1600" dirty="0" smtClean="0">
                <a:solidFill>
                  <a:srgbClr val="00B050"/>
                </a:solidFill>
              </a:rPr>
              <a:t>knihy</a:t>
            </a:r>
            <a:br>
              <a:rPr lang="cs-CZ" sz="1600" dirty="0" smtClean="0">
                <a:solidFill>
                  <a:srgbClr val="00B050"/>
                </a:solidFill>
              </a:rPr>
            </a:br>
            <a:r>
              <a:rPr lang="cs-CZ" sz="2000" dirty="0" smtClean="0">
                <a:solidFill>
                  <a:srgbClr val="00B050"/>
                </a:solidFill>
              </a:rPr>
              <a:t>Nejstarší období 1560-1780</a:t>
            </a:r>
            <a:endParaRPr lang="cs-CZ" sz="1600" dirty="0">
              <a:solidFill>
                <a:srgbClr val="00B05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u="sng" dirty="0" smtClean="0"/>
              <a:t>Problémy při studiu</a:t>
            </a:r>
          </a:p>
          <a:p>
            <a:r>
              <a:rPr lang="cs-CZ" dirty="0" smtClean="0"/>
              <a:t>Vlastní identifikace gruntu – hospodářství Neexistují čísla popisná</a:t>
            </a:r>
          </a:p>
          <a:p>
            <a:r>
              <a:rPr lang="cs-CZ" dirty="0" smtClean="0"/>
              <a:t>Identifikace osob neexistují příjmení v dnešním chápání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125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</a:t>
            </a:r>
            <a:r>
              <a:rPr lang="cs-CZ" sz="1600" dirty="0" smtClean="0">
                <a:solidFill>
                  <a:srgbClr val="00B050"/>
                </a:solidFill>
              </a:rPr>
              <a:t>knihy</a:t>
            </a:r>
            <a:br>
              <a:rPr lang="cs-CZ" sz="1600" dirty="0" smtClean="0">
                <a:solidFill>
                  <a:srgbClr val="00B050"/>
                </a:solidFill>
              </a:rPr>
            </a:br>
            <a:r>
              <a:rPr lang="cs-CZ" sz="2000" dirty="0" smtClean="0">
                <a:solidFill>
                  <a:srgbClr val="00B050"/>
                </a:solidFill>
              </a:rPr>
              <a:t>Nejstarší období 1560-1780</a:t>
            </a:r>
            <a:endParaRPr lang="cs-CZ" sz="1600" dirty="0">
              <a:solidFill>
                <a:srgbClr val="00B05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74884"/>
            <a:ext cx="4104456" cy="5472608"/>
          </a:xfrm>
        </p:spPr>
      </p:pic>
    </p:spTree>
    <p:extLst>
      <p:ext uri="{BB962C8B-B14F-4D97-AF65-F5344CB8AC3E}">
        <p14:creationId xmlns:p14="http://schemas.microsoft.com/office/powerpoint/2010/main" val="86629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</a:t>
            </a:r>
            <a:r>
              <a:rPr lang="cs-CZ" sz="1600" dirty="0" smtClean="0">
                <a:solidFill>
                  <a:srgbClr val="00B050"/>
                </a:solidFill>
              </a:rPr>
              <a:t>knihy</a:t>
            </a:r>
            <a:br>
              <a:rPr lang="cs-CZ" sz="1600" dirty="0" smtClean="0">
                <a:solidFill>
                  <a:srgbClr val="00B050"/>
                </a:solidFill>
              </a:rPr>
            </a:br>
            <a:r>
              <a:rPr lang="cs-CZ" sz="2000" dirty="0" smtClean="0">
                <a:solidFill>
                  <a:srgbClr val="00B050"/>
                </a:solidFill>
              </a:rPr>
              <a:t>Nejstarší období 1560-1780</a:t>
            </a:r>
            <a:endParaRPr lang="cs-CZ" sz="1600" dirty="0">
              <a:solidFill>
                <a:srgbClr val="00B050"/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96752"/>
            <a:ext cx="6723591" cy="5042693"/>
          </a:xfrm>
        </p:spPr>
      </p:pic>
    </p:spTree>
    <p:extLst>
      <p:ext uri="{BB962C8B-B14F-4D97-AF65-F5344CB8AC3E}">
        <p14:creationId xmlns:p14="http://schemas.microsoft.com/office/powerpoint/2010/main" val="374952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</a:t>
            </a:r>
            <a:r>
              <a:rPr lang="cs-CZ" sz="1600" dirty="0" smtClean="0">
                <a:solidFill>
                  <a:srgbClr val="00B050"/>
                </a:solidFill>
              </a:rPr>
              <a:t>knihy</a:t>
            </a:r>
            <a:br>
              <a:rPr lang="cs-CZ" sz="1600" dirty="0" smtClean="0">
                <a:solidFill>
                  <a:srgbClr val="00B050"/>
                </a:solidFill>
              </a:rPr>
            </a:br>
            <a:r>
              <a:rPr lang="cs-CZ" sz="2000" dirty="0" smtClean="0">
                <a:solidFill>
                  <a:srgbClr val="00B050"/>
                </a:solidFill>
              </a:rPr>
              <a:t>Nejstarší období 1560-1780</a:t>
            </a:r>
            <a:endParaRPr lang="cs-CZ" sz="1600" dirty="0">
              <a:solidFill>
                <a:srgbClr val="00B050"/>
              </a:solidFill>
            </a:endParaRP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96752"/>
            <a:ext cx="5161588" cy="5120213"/>
          </a:xfrm>
        </p:spPr>
      </p:pic>
    </p:spTree>
    <p:extLst>
      <p:ext uri="{BB962C8B-B14F-4D97-AF65-F5344CB8AC3E}">
        <p14:creationId xmlns:p14="http://schemas.microsoft.com/office/powerpoint/2010/main" val="823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323528" y="1124744"/>
            <a:ext cx="835292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/>
              <a:t>Až v období tereziánských reforem začal stát postupně zasahovat do vedení gruntovních knih. </a:t>
            </a:r>
            <a:r>
              <a:rPr lang="cs-CZ" dirty="0" smtClean="0"/>
              <a:t>Například byl vydán dvorský </a:t>
            </a:r>
            <a:r>
              <a:rPr lang="cs-CZ" dirty="0"/>
              <a:t>dekret ze 7. června 1784, kterým se vypracovává plán pro vedení gruntovních knih. Nové gruntovní knihy byly tištěné a rozdělené do rubrik, kam se měly jednotlivé záznamy zapisovat. Přesto však nedošlo k unifikaci těchto knih, navíc se vytvářely další typy pozemkových knih. Např. </a:t>
            </a:r>
            <a:r>
              <a:rPr lang="cs-CZ" dirty="0" smtClean="0"/>
              <a:t>knih hypoték, dominikální </a:t>
            </a:r>
            <a:r>
              <a:rPr lang="cs-CZ" dirty="0"/>
              <a:t>knihy, knihy </a:t>
            </a:r>
            <a:r>
              <a:rPr lang="cs-CZ" dirty="0" err="1"/>
              <a:t>familiantů</a:t>
            </a:r>
            <a:r>
              <a:rPr lang="cs-CZ" dirty="0"/>
              <a:t> a protokoly změn</a:t>
            </a:r>
            <a:r>
              <a:rPr lang="cs-CZ" dirty="0" smtClean="0"/>
              <a:t>. </a:t>
            </a:r>
          </a:p>
          <a:p>
            <a:pPr algn="just"/>
            <a:endParaRPr lang="cs-CZ" dirty="0" smtClean="0"/>
          </a:p>
          <a:p>
            <a:pPr algn="just"/>
            <a:r>
              <a:rPr lang="cs-CZ" sz="2000" u="sng" dirty="0" smtClean="0"/>
              <a:t>Nejčastější způsob vedení knih</a:t>
            </a:r>
          </a:p>
          <a:p>
            <a:pPr algn="just"/>
            <a:r>
              <a:rPr lang="cs-CZ" u="sng" dirty="0" smtClean="0"/>
              <a:t>vlastní </a:t>
            </a:r>
            <a:r>
              <a:rPr lang="cs-CZ" u="sng" dirty="0"/>
              <a:t>gruntovní </a:t>
            </a:r>
            <a:r>
              <a:rPr lang="cs-CZ" u="sng" dirty="0" smtClean="0"/>
              <a:t>kniha</a:t>
            </a:r>
            <a:r>
              <a:rPr lang="cs-CZ" dirty="0" smtClean="0"/>
              <a:t> zaneseno </a:t>
            </a:r>
            <a:r>
              <a:rPr lang="cs-CZ" dirty="0"/>
              <a:t>veškeré poddanské zboží se jménem majitele a zatížením.</a:t>
            </a:r>
            <a:endParaRPr lang="cs-CZ" dirty="0" smtClean="0"/>
          </a:p>
          <a:p>
            <a:pPr algn="just"/>
            <a:r>
              <a:rPr lang="cs-CZ" u="sng" dirty="0" smtClean="0"/>
              <a:t>kniha listin</a:t>
            </a:r>
            <a:r>
              <a:rPr lang="cs-CZ" dirty="0" smtClean="0"/>
              <a:t>  vloženy listiny</a:t>
            </a:r>
            <a:r>
              <a:rPr lang="cs-CZ" dirty="0"/>
              <a:t>, kterými se zřizovala držba, vytvářely se záznamy a zapisovalo se splacení zatížení gruntu. </a:t>
            </a:r>
            <a:endParaRPr lang="cs-CZ" dirty="0" smtClean="0"/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Občanským </a:t>
            </a:r>
            <a:r>
              <a:rPr lang="cs-CZ" dirty="0"/>
              <a:t>zákoníkem z roku 1811 byla ustanovena povinnost zápisu v gruntovní knize při každé změně v držení nemovitosti a současně s tím byl vyhotoven správný právní postup při intabulaci.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95536" y="40030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00B050"/>
                </a:solidFill>
              </a:rPr>
              <a:t>Pozemkové knihy</a:t>
            </a:r>
            <a:br>
              <a:rPr lang="cs-CZ" sz="1600" dirty="0">
                <a:solidFill>
                  <a:srgbClr val="00B050"/>
                </a:solidFill>
              </a:rPr>
            </a:br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sz="2000" dirty="0" smtClean="0">
                <a:solidFill>
                  <a:srgbClr val="00B050"/>
                </a:solidFill>
              </a:rPr>
              <a:t>Období 1780 - 1850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33303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95536" y="40030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00B050"/>
                </a:solidFill>
              </a:rPr>
              <a:t>Pozemkové knihy</a:t>
            </a:r>
            <a:br>
              <a:rPr lang="cs-CZ" sz="1600" dirty="0">
                <a:solidFill>
                  <a:srgbClr val="00B050"/>
                </a:solidFill>
              </a:rPr>
            </a:br>
            <a:r>
              <a:rPr lang="cs-CZ" sz="1600" dirty="0" smtClean="0">
                <a:solidFill>
                  <a:srgbClr val="00B050"/>
                </a:solidFill>
              </a:rPr>
              <a:t>O</a:t>
            </a:r>
            <a:r>
              <a:rPr lang="cs-CZ" sz="2000" dirty="0" smtClean="0">
                <a:solidFill>
                  <a:srgbClr val="00B050"/>
                </a:solidFill>
              </a:rPr>
              <a:t>bdobí 1780 - 1850</a:t>
            </a:r>
            <a:endParaRPr lang="cs-CZ" sz="2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1043608" y="1340768"/>
            <a:ext cx="3161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Změny oproti minulému období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Zavedení čísel popisných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Zavedení stálých příjmení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477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67544" y="411396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00B050"/>
                </a:solidFill>
              </a:rPr>
              <a:t>Pozemkové knihy</a:t>
            </a:r>
            <a:r>
              <a:rPr lang="cs-CZ" sz="1400" dirty="0">
                <a:solidFill>
                  <a:srgbClr val="00B050"/>
                </a:solidFill>
              </a:rPr>
              <a:t/>
            </a:r>
            <a:br>
              <a:rPr lang="cs-CZ" sz="1400" dirty="0">
                <a:solidFill>
                  <a:srgbClr val="00B050"/>
                </a:solidFill>
              </a:rPr>
            </a:br>
            <a:r>
              <a:rPr lang="cs-CZ" sz="2000" dirty="0" smtClean="0">
                <a:solidFill>
                  <a:srgbClr val="00B050"/>
                </a:solidFill>
              </a:rPr>
              <a:t>Období 1780 - 1850</a:t>
            </a:r>
            <a:endParaRPr lang="cs-CZ" sz="20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60" y="1057727"/>
            <a:ext cx="7335955" cy="546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6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860032" y="380911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00B050"/>
                </a:solidFill>
              </a:rPr>
              <a:t>Pozemkové knihy</a:t>
            </a:r>
            <a:r>
              <a:rPr lang="cs-CZ" sz="1400" dirty="0">
                <a:solidFill>
                  <a:srgbClr val="00B050"/>
                </a:solidFill>
              </a:rPr>
              <a:t/>
            </a:r>
            <a:br>
              <a:rPr lang="cs-CZ" sz="1400" dirty="0">
                <a:solidFill>
                  <a:srgbClr val="00B050"/>
                </a:solidFill>
              </a:rPr>
            </a:br>
            <a:r>
              <a:rPr lang="cs-CZ" sz="2000" dirty="0" smtClean="0">
                <a:solidFill>
                  <a:srgbClr val="00B050"/>
                </a:solidFill>
              </a:rPr>
              <a:t>Období 1780 - 1850</a:t>
            </a:r>
            <a:endParaRPr lang="cs-CZ" sz="20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64" y="394206"/>
            <a:ext cx="4307266" cy="6149946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4860032" y="1772816"/>
            <a:ext cx="4094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smtClean="0"/>
              <a:t>Ukázka knihy listin k pozemkové knize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35911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860032" y="380911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00B050"/>
                </a:solidFill>
              </a:rPr>
              <a:t>Pozemkové knihy</a:t>
            </a:r>
            <a:r>
              <a:rPr lang="cs-CZ" sz="1400" dirty="0">
                <a:solidFill>
                  <a:srgbClr val="00B050"/>
                </a:solidFill>
              </a:rPr>
              <a:t/>
            </a:r>
            <a:br>
              <a:rPr lang="cs-CZ" sz="1400" dirty="0">
                <a:solidFill>
                  <a:srgbClr val="00B050"/>
                </a:solidFill>
              </a:rPr>
            </a:br>
            <a:r>
              <a:rPr lang="cs-CZ" sz="2000" dirty="0" smtClean="0">
                <a:solidFill>
                  <a:srgbClr val="00B050"/>
                </a:solidFill>
              </a:rPr>
              <a:t>Období 1780 - 1850</a:t>
            </a:r>
            <a:endParaRPr lang="cs-CZ" sz="2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4860032" y="1772816"/>
            <a:ext cx="4094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smtClean="0"/>
              <a:t>Ukázka knihy listin k pozemkové knize</a:t>
            </a:r>
            <a:endParaRPr lang="cs-CZ" sz="20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2268"/>
            <a:ext cx="4000079" cy="621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6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755576" y="380911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00B050"/>
                </a:solidFill>
              </a:rPr>
              <a:t>Pozemkové knihy</a:t>
            </a:r>
            <a:r>
              <a:rPr lang="cs-CZ" sz="1400" dirty="0">
                <a:solidFill>
                  <a:srgbClr val="00B050"/>
                </a:solidFill>
              </a:rPr>
              <a:t/>
            </a:r>
            <a:br>
              <a:rPr lang="cs-CZ" sz="1400" dirty="0">
                <a:solidFill>
                  <a:srgbClr val="00B050"/>
                </a:solidFill>
              </a:rPr>
            </a:br>
            <a:r>
              <a:rPr lang="cs-CZ" sz="2000" dirty="0" smtClean="0">
                <a:solidFill>
                  <a:srgbClr val="00B050"/>
                </a:solidFill>
              </a:rPr>
              <a:t>Období 1780 - 1850</a:t>
            </a:r>
            <a:endParaRPr lang="cs-CZ" sz="2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683568" y="1027242"/>
            <a:ext cx="4094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smtClean="0"/>
              <a:t>Ukázka knihy listin k pozemkové knize</a:t>
            </a:r>
            <a:endParaRPr lang="cs-CZ" sz="20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8" y="1628300"/>
            <a:ext cx="8592319" cy="449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3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</a:t>
            </a:r>
            <a:r>
              <a:rPr lang="cs-CZ" sz="1600" dirty="0" smtClean="0">
                <a:solidFill>
                  <a:srgbClr val="00B050"/>
                </a:solidFill>
              </a:rPr>
              <a:t>knihy</a:t>
            </a:r>
            <a:br>
              <a:rPr lang="cs-CZ" sz="1600" dirty="0" smtClean="0">
                <a:solidFill>
                  <a:srgbClr val="00B050"/>
                </a:solidFill>
              </a:rPr>
            </a:br>
            <a:r>
              <a:rPr lang="cs-CZ" sz="2400" dirty="0" smtClean="0">
                <a:solidFill>
                  <a:srgbClr val="00B050"/>
                </a:solidFill>
              </a:rPr>
              <a:t>Období 1850 - 1964</a:t>
            </a:r>
            <a:endParaRPr lang="cs-CZ" sz="2400" dirty="0">
              <a:solidFill>
                <a:srgbClr val="00B050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sz="1800" dirty="0"/>
              <a:t>Výsledkem revolučního roku 1848 byla rozsáhlá reorganizace státní správy a soudnictví. Šlechtické velkostatky byly zrušeny jako základní články státní správy a soudnictví. Samozřejmě dále fungovaly jako hospodářské jednotky a významní zaměstnavatelé v </a:t>
            </a:r>
            <a:r>
              <a:rPr lang="cs-CZ" sz="1800" dirty="0" smtClean="0"/>
              <a:t>regionu (do r. 1945-48).</a:t>
            </a:r>
            <a:endParaRPr lang="cs-CZ" sz="1800" dirty="0"/>
          </a:p>
          <a:p>
            <a:pPr algn="just"/>
            <a:r>
              <a:rPr lang="cs-CZ" sz="1800" dirty="0"/>
              <a:t>V oblasti soudnictví byla vybudována jednotná justiční soustava, platící pro všechny státní občany, bylo odstraněno rozdílné soudnictví podle stavů. </a:t>
            </a:r>
            <a:endParaRPr lang="cs-CZ" sz="1800" dirty="0" smtClean="0"/>
          </a:p>
          <a:p>
            <a:pPr algn="just"/>
            <a:r>
              <a:rPr lang="cs-CZ" sz="1800" dirty="0" smtClean="0"/>
              <a:t>Nová </a:t>
            </a:r>
            <a:r>
              <a:rPr lang="cs-CZ" sz="1800" dirty="0"/>
              <a:t>soudní organizace pro Moravu byla vyhlášena 26. června 1849 (říšský zákon č. 291/49) a vešla v platnost 1. července 1850. Byla prosazena </a:t>
            </a:r>
            <a:r>
              <a:rPr lang="cs-CZ" sz="1800" dirty="0" err="1"/>
              <a:t>trojinstanční</a:t>
            </a:r>
            <a:r>
              <a:rPr lang="cs-CZ" sz="1800" dirty="0"/>
              <a:t> zásada 1. okresní soud, 2. krajský soud, 3. vrchní zemský soud. </a:t>
            </a:r>
            <a:endParaRPr lang="cs-CZ" sz="1800" dirty="0" smtClean="0"/>
          </a:p>
          <a:p>
            <a:pPr algn="just"/>
            <a:r>
              <a:rPr lang="cs-CZ" sz="1800" dirty="0" smtClean="0"/>
              <a:t>Jako </a:t>
            </a:r>
            <a:r>
              <a:rPr lang="cs-CZ" sz="1800" dirty="0"/>
              <a:t>soudy 1. instance byly nově zřízeny okresní soudy. Na území dnešního okresu Blansko vznikly 3 soudy: OS v Boskovicích, v Blansku a v Kunštátě. </a:t>
            </a:r>
            <a:endParaRPr lang="cs-CZ" sz="1800" dirty="0" smtClean="0"/>
          </a:p>
          <a:p>
            <a:pPr marL="0" indent="0" algn="just">
              <a:buNone/>
            </a:pPr>
            <a:r>
              <a:rPr lang="cs-CZ" sz="1800" dirty="0" smtClean="0"/>
              <a:t>Územní </a:t>
            </a:r>
            <a:r>
              <a:rPr lang="cs-CZ" sz="1800" dirty="0"/>
              <a:t>obvody tehdejších soudních okresů nejsou totožné s hranicemi dnešních </a:t>
            </a:r>
            <a:r>
              <a:rPr lang="cs-CZ" sz="1800" dirty="0" smtClean="0"/>
              <a:t>okresů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282217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</a:t>
            </a:r>
            <a:r>
              <a:rPr lang="cs-CZ" sz="1600" dirty="0" smtClean="0">
                <a:solidFill>
                  <a:srgbClr val="00B050"/>
                </a:solidFill>
              </a:rPr>
              <a:t>knihy</a:t>
            </a:r>
            <a:br>
              <a:rPr lang="cs-CZ" sz="1600" dirty="0" smtClean="0">
                <a:solidFill>
                  <a:srgbClr val="00B050"/>
                </a:solidFill>
              </a:rPr>
            </a:br>
            <a:r>
              <a:rPr lang="cs-CZ" sz="2400" dirty="0" smtClean="0">
                <a:solidFill>
                  <a:srgbClr val="00B050"/>
                </a:solidFill>
              </a:rPr>
              <a:t>Období 1850 - 1964</a:t>
            </a:r>
            <a:endParaRPr lang="cs-CZ" sz="2400" dirty="0">
              <a:solidFill>
                <a:srgbClr val="00B050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sz="1800" b="1" u="sng" dirty="0" smtClean="0"/>
              <a:t>Okresním </a:t>
            </a:r>
            <a:r>
              <a:rPr lang="cs-CZ" sz="1800" b="1" u="sng" dirty="0"/>
              <a:t>soudům </a:t>
            </a:r>
            <a:r>
              <a:rPr lang="cs-CZ" sz="1800" dirty="0"/>
              <a:t>bylo uloženo vést záležitosti </a:t>
            </a:r>
            <a:r>
              <a:rPr lang="cs-CZ" sz="1800" b="1" dirty="0"/>
              <a:t>pozemkových knih </a:t>
            </a:r>
            <a:r>
              <a:rPr lang="cs-CZ" sz="1800" dirty="0"/>
              <a:t>a projednávat pozůstalostní řízení, tedy agendy, které doposud řešily správy velkostatků nebo magistráty. Proto v r. 1850 byly používané i uzavřené gruntovní knihy předány vrchnostmi a magistráty nově vzniklým okresním soudům. Toto odstoupení nebylo provedeno zcela důsledně a část nebyla odstoupena, proto se dnes různé pozemkové knihy nalézají i v dalších archivních fondech a institucích např. muzeích. </a:t>
            </a:r>
          </a:p>
          <a:p>
            <a:pPr algn="just"/>
            <a:r>
              <a:rPr lang="cs-CZ" sz="1800" dirty="0"/>
              <a:t>U okresních soudů se v prvních desetiletích pokračovalo v zápisech do původních gruntovních knih a hledal se způsob, jak dosavadní podstatné nedostatky odstranit. V r. 1851 se přestaly opisovat originální listiny do knih listin a vznikaly z opisů i originálů nevázané sbírky listin. </a:t>
            </a:r>
          </a:p>
          <a:p>
            <a:pPr algn="just"/>
            <a:r>
              <a:rPr lang="cs-CZ" sz="1800" dirty="0"/>
              <a:t>K </a:t>
            </a:r>
            <a:r>
              <a:rPr lang="cs-CZ" sz="1800" b="1" dirty="0"/>
              <a:t>zásadní změně </a:t>
            </a:r>
            <a:r>
              <a:rPr lang="cs-CZ" sz="1800" dirty="0"/>
              <a:t>došlo 25. července </a:t>
            </a:r>
            <a:r>
              <a:rPr lang="cs-CZ" sz="1800" b="1" dirty="0"/>
              <a:t>1871</a:t>
            </a:r>
            <a:r>
              <a:rPr lang="cs-CZ" sz="1800" dirty="0"/>
              <a:t> vydáním </a:t>
            </a:r>
            <a:r>
              <a:rPr lang="cs-CZ" sz="1800" b="1" dirty="0"/>
              <a:t>obecného knihovního zákona </a:t>
            </a:r>
            <a:r>
              <a:rPr lang="cs-CZ" sz="1800" dirty="0"/>
              <a:t>č. 95/1871. Tento obecný zákon byl doplněn zemskými předpisy, pro Moravu konkrétně zákonem č. 97/1874. Na základě této legislativy došlo v následujících letech k </a:t>
            </a:r>
            <a:r>
              <a:rPr lang="cs-CZ" sz="1800" b="1" dirty="0"/>
              <a:t>zakládání nových pozemkových knih</a:t>
            </a:r>
            <a:r>
              <a:rPr lang="cs-CZ" sz="1800" dirty="0" smtClean="0"/>
              <a:t>.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277394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</a:t>
            </a:r>
            <a:r>
              <a:rPr lang="cs-CZ" sz="1600" dirty="0" smtClean="0">
                <a:solidFill>
                  <a:srgbClr val="00B050"/>
                </a:solidFill>
              </a:rPr>
              <a:t>knihy</a:t>
            </a:r>
            <a:br>
              <a:rPr lang="cs-CZ" sz="1600" dirty="0" smtClean="0">
                <a:solidFill>
                  <a:srgbClr val="00B050"/>
                </a:solidFill>
              </a:rPr>
            </a:br>
            <a:r>
              <a:rPr lang="cs-CZ" sz="2400" dirty="0" smtClean="0">
                <a:solidFill>
                  <a:srgbClr val="00B050"/>
                </a:solidFill>
              </a:rPr>
              <a:t>Období 1850 - 1964</a:t>
            </a:r>
            <a:endParaRPr lang="cs-CZ" sz="2400" dirty="0">
              <a:solidFill>
                <a:srgbClr val="00B05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cs-CZ" dirty="0"/>
              <a:t>Význam nových pozemkových knih spočíval v garantování vlastnických a věcných práv k nemovitostem. Knihy se řídily několika základními principy</a:t>
            </a:r>
          </a:p>
          <a:p>
            <a:pPr marL="0" indent="0" algn="just">
              <a:buNone/>
            </a:pPr>
            <a:r>
              <a:rPr lang="cs-CZ" dirty="0"/>
              <a:t>	</a:t>
            </a:r>
            <a:r>
              <a:rPr lang="cs-CZ" dirty="0" smtClean="0"/>
              <a:t>1) </a:t>
            </a:r>
            <a:r>
              <a:rPr lang="cs-CZ" b="1" dirty="0" smtClean="0"/>
              <a:t>zásada </a:t>
            </a:r>
            <a:r>
              <a:rPr lang="cs-CZ" b="1" dirty="0"/>
              <a:t>intabulace</a:t>
            </a:r>
            <a:r>
              <a:rPr lang="cs-CZ" dirty="0"/>
              <a:t> (vkládání) znamená, že vlastnické vztahy a další věcná práva k nemovitostem vznikají, mění se a zanikají teprve zápisem do pozemkové knihy</a:t>
            </a:r>
          </a:p>
          <a:p>
            <a:pPr marL="0" indent="0" algn="just">
              <a:buNone/>
            </a:pPr>
            <a:r>
              <a:rPr lang="cs-CZ" dirty="0"/>
              <a:t>	</a:t>
            </a:r>
            <a:r>
              <a:rPr lang="cs-CZ" dirty="0" smtClean="0"/>
              <a:t>2) </a:t>
            </a:r>
            <a:r>
              <a:rPr lang="cs-CZ" b="1" dirty="0" smtClean="0"/>
              <a:t>zásada </a:t>
            </a:r>
            <a:r>
              <a:rPr lang="cs-CZ" b="1" dirty="0"/>
              <a:t>formální publicity</a:t>
            </a:r>
            <a:r>
              <a:rPr lang="cs-CZ" dirty="0"/>
              <a:t> tzn. pozemkové knihy byly veřejné, tj. každý do nich mohl nahlédnout a činit z nich výtahy, poznámky</a:t>
            </a:r>
          </a:p>
          <a:p>
            <a:pPr marL="0" indent="0" algn="just">
              <a:buNone/>
            </a:pPr>
            <a:r>
              <a:rPr lang="cs-CZ" dirty="0" smtClean="0"/>
              <a:t>	3</a:t>
            </a:r>
            <a:r>
              <a:rPr lang="cs-CZ" dirty="0"/>
              <a:t>) </a:t>
            </a:r>
            <a:r>
              <a:rPr lang="cs-CZ" b="1" dirty="0"/>
              <a:t>zásada legality</a:t>
            </a:r>
            <a:r>
              <a:rPr lang="cs-CZ" dirty="0"/>
              <a:t> (platnosti) dovolovala v pozemkových knihách pouze ty zápisy, které byly v souladu s právním stavem a byly doloženy řádným a zákonným listinným způsobem</a:t>
            </a:r>
          </a:p>
          <a:p>
            <a:pPr marL="0" indent="0" algn="just">
              <a:buNone/>
            </a:pPr>
            <a:r>
              <a:rPr lang="cs-CZ" dirty="0" smtClean="0"/>
              <a:t>	4</a:t>
            </a:r>
            <a:r>
              <a:rPr lang="cs-CZ" dirty="0"/>
              <a:t>) </a:t>
            </a:r>
            <a:r>
              <a:rPr lang="cs-CZ" b="1" dirty="0"/>
              <a:t>zásada speciality</a:t>
            </a:r>
            <a:r>
              <a:rPr lang="cs-CZ" dirty="0"/>
              <a:t> (přehlednosti, přesnosti) zajišťovala jednoznačnost, určitost a nespornost každého knihovního zápisu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528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</a:t>
            </a:r>
            <a:r>
              <a:rPr lang="cs-CZ" sz="1600" dirty="0" smtClean="0">
                <a:solidFill>
                  <a:srgbClr val="00B050"/>
                </a:solidFill>
              </a:rPr>
              <a:t>knihy</a:t>
            </a:r>
            <a:br>
              <a:rPr lang="cs-CZ" sz="1600" dirty="0" smtClean="0">
                <a:solidFill>
                  <a:srgbClr val="00B050"/>
                </a:solidFill>
              </a:rPr>
            </a:br>
            <a:r>
              <a:rPr lang="cs-CZ" sz="2400" dirty="0" smtClean="0">
                <a:solidFill>
                  <a:srgbClr val="00B050"/>
                </a:solidFill>
              </a:rPr>
              <a:t>Období 1850 - 1964</a:t>
            </a:r>
            <a:endParaRPr lang="cs-CZ" sz="2400" dirty="0">
              <a:solidFill>
                <a:srgbClr val="00B05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smtClean="0"/>
              <a:t>Pozemková </a:t>
            </a:r>
            <a:r>
              <a:rPr lang="cs-CZ" sz="2000" b="1" dirty="0"/>
              <a:t>kniha</a:t>
            </a:r>
            <a:endParaRPr lang="cs-CZ" sz="2000" dirty="0"/>
          </a:p>
          <a:p>
            <a:pPr algn="just"/>
            <a:r>
              <a:rPr lang="cs-CZ" sz="2000" dirty="0" smtClean="0"/>
              <a:t>Vedla se pro </a:t>
            </a:r>
            <a:r>
              <a:rPr lang="cs-CZ" sz="2000" dirty="0"/>
              <a:t>každé katastrální území samostatně a podle potřeby mohla mít i více svazků (pokud se jednalo o velké katastrální území). </a:t>
            </a:r>
            <a:endParaRPr lang="cs-CZ" sz="2000" dirty="0" smtClean="0"/>
          </a:p>
          <a:p>
            <a:pPr algn="just"/>
            <a:r>
              <a:rPr lang="cs-CZ" sz="2000" dirty="0" smtClean="0"/>
              <a:t>Skládala se </a:t>
            </a:r>
            <a:r>
              <a:rPr lang="cs-CZ" sz="2000" dirty="0"/>
              <a:t>z jednotlivých vložek, určených k zápisu knihovních těles, tzn. buď jednotlivých nemovitostí nebo častěji ucelených hospodářských souborů spojených osobou vlastníka. Knihovní vložka se dělí na tři části (listy), označené písmeny A, B a C. V záhlaví vložky bylo uvedeno pořadové číslo knihovní vložky, název katastrálního území, soudní okres a označení nemovitosti.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97970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dirty="0">
                <a:solidFill>
                  <a:srgbClr val="00B050"/>
                </a:solidFill>
              </a:rPr>
              <a:t>Pozemkové knihy</a:t>
            </a: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r>
              <a:rPr lang="cs-CZ" sz="2400" dirty="0">
                <a:solidFill>
                  <a:srgbClr val="00B050"/>
                </a:solidFill>
              </a:rPr>
              <a:t>Období 1850 - 1964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2776"/>
            <a:ext cx="3415306" cy="4525963"/>
          </a:xfrm>
        </p:spPr>
      </p:pic>
      <p:sp>
        <p:nvSpPr>
          <p:cNvPr id="6" name="TextovéPole 5"/>
          <p:cNvSpPr txBox="1"/>
          <p:nvPr/>
        </p:nvSpPr>
        <p:spPr>
          <a:xfrm>
            <a:off x="4788025" y="1484784"/>
            <a:ext cx="4032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b="1" dirty="0"/>
              <a:t>List A</a:t>
            </a:r>
            <a:r>
              <a:rPr lang="cs-CZ" dirty="0"/>
              <a:t> (list statkové podstaty) se dělí na dva oddíly. V prvním jsou zapsány všechny nemovitosti tvořící knihovní těleso. Pozemky jsou označeny parcelními čísly a kulturou (druhem pozemku), stavby popisnými čísly. V druhém oddílu jsou uvedeny různé služebnosti a věcná břemena ve prospěch subjektu.</a:t>
            </a:r>
          </a:p>
        </p:txBody>
      </p:sp>
    </p:spTree>
    <p:extLst>
      <p:ext uri="{BB962C8B-B14F-4D97-AF65-F5344CB8AC3E}">
        <p14:creationId xmlns:p14="http://schemas.microsoft.com/office/powerpoint/2010/main" val="63620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dirty="0">
                <a:solidFill>
                  <a:srgbClr val="00B050"/>
                </a:solidFill>
              </a:rPr>
              <a:t>Pozemkové knihy</a:t>
            </a: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r>
              <a:rPr lang="cs-CZ" sz="2400" dirty="0">
                <a:solidFill>
                  <a:srgbClr val="00B050"/>
                </a:solidFill>
              </a:rPr>
              <a:t>Období 1850 - 1964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3368257" cy="4525963"/>
          </a:xfrm>
        </p:spPr>
      </p:pic>
      <p:sp>
        <p:nvSpPr>
          <p:cNvPr id="5" name="TextovéPole 4"/>
          <p:cNvSpPr txBox="1"/>
          <p:nvPr/>
        </p:nvSpPr>
        <p:spPr>
          <a:xfrm>
            <a:off x="4716016" y="1268760"/>
            <a:ext cx="39604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b="1" dirty="0"/>
              <a:t>List B</a:t>
            </a:r>
            <a:r>
              <a:rPr lang="cs-CZ" dirty="0"/>
              <a:t> (list vlastnictví) uvádí vlastníka nemovitostí zapsaných na listu A, způsob nabytí a změny vlastnictví, dále případné spoluvlastníky a jejich spoluvlastnický podíl. Dále se uváděla osobní omezení vlastníků jako nezletilost, nesvéprávnost.</a:t>
            </a:r>
          </a:p>
        </p:txBody>
      </p:sp>
    </p:spTree>
    <p:extLst>
      <p:ext uri="{BB962C8B-B14F-4D97-AF65-F5344CB8AC3E}">
        <p14:creationId xmlns:p14="http://schemas.microsoft.com/office/powerpoint/2010/main" val="121429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dirty="0">
                <a:solidFill>
                  <a:srgbClr val="00B050"/>
                </a:solidFill>
              </a:rPr>
              <a:t>Pozemkové knihy</a:t>
            </a: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r>
              <a:rPr lang="cs-CZ" sz="2400" dirty="0">
                <a:solidFill>
                  <a:srgbClr val="00B050"/>
                </a:solidFill>
              </a:rPr>
              <a:t>Období 1850 - 1964</a:t>
            </a: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8" y="1844824"/>
            <a:ext cx="7818520" cy="3744416"/>
          </a:xfrm>
        </p:spPr>
      </p:pic>
    </p:spTree>
    <p:extLst>
      <p:ext uri="{BB962C8B-B14F-4D97-AF65-F5344CB8AC3E}">
        <p14:creationId xmlns:p14="http://schemas.microsoft.com/office/powerpoint/2010/main" val="247370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600" dirty="0">
                <a:solidFill>
                  <a:srgbClr val="00B050"/>
                </a:solidFill>
              </a:rPr>
              <a:t>Pozemkové knihy</a:t>
            </a: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r>
              <a:rPr lang="cs-CZ" sz="2700" dirty="0">
                <a:solidFill>
                  <a:srgbClr val="00B050"/>
                </a:solidFill>
              </a:rPr>
              <a:t>Období 1850 - 1964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6988" y="4725145"/>
            <a:ext cx="6477340" cy="1440160"/>
          </a:xfrm>
        </p:spPr>
        <p:txBody>
          <a:bodyPr>
            <a:normAutofit/>
          </a:bodyPr>
          <a:lstStyle/>
          <a:p>
            <a:r>
              <a:rPr lang="cs-CZ" sz="2000" b="1" dirty="0"/>
              <a:t>List C</a:t>
            </a:r>
            <a:r>
              <a:rPr lang="cs-CZ" sz="2000" dirty="0"/>
              <a:t> (list závad) obsahuje věcná břemena váznoucí na knihovním tělese (výměnky, služebnosti, věcná břemena, zástavní práva).</a:t>
            </a:r>
          </a:p>
          <a:p>
            <a:endParaRPr lang="cs-CZ" sz="20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88" y="1700808"/>
            <a:ext cx="705002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9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600" dirty="0">
                <a:solidFill>
                  <a:srgbClr val="00B050"/>
                </a:solidFill>
              </a:rPr>
              <a:t>Pozemkové knihy</a:t>
            </a: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r>
              <a:rPr lang="cs-CZ" sz="2700" dirty="0">
                <a:solidFill>
                  <a:srgbClr val="00B050"/>
                </a:solidFill>
              </a:rPr>
              <a:t>Období 1850 - 1964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b="1" dirty="0"/>
              <a:t>sbírka listin</a:t>
            </a:r>
            <a:r>
              <a:rPr lang="cs-CZ" sz="2000" dirty="0"/>
              <a:t> </a:t>
            </a:r>
          </a:p>
          <a:p>
            <a:r>
              <a:rPr lang="cs-CZ" sz="2000" dirty="0"/>
              <a:t>podle definice obsahuje ověřené kopie všech písemností, na jejichž podkladě došlo ke knihovním zápisům. Sbírka byla u jednoho soudu vedena společná pro všechny pozemkové knihy. Jeden dokument se mohl týkat i více katastrálních území. V reálu se stává, že část listin chybí. </a:t>
            </a:r>
          </a:p>
          <a:p>
            <a:r>
              <a:rPr lang="cs-CZ" sz="2000" b="1" dirty="0"/>
              <a:t>mapa pozemkové knihy</a:t>
            </a:r>
            <a:endParaRPr lang="cs-CZ" sz="2000" dirty="0"/>
          </a:p>
          <a:p>
            <a:r>
              <a:rPr lang="cs-CZ" sz="2000" b="1" dirty="0"/>
              <a:t>pomocné rejstříky</a:t>
            </a:r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25661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600" dirty="0">
                <a:solidFill>
                  <a:srgbClr val="00B050"/>
                </a:solidFill>
              </a:rPr>
              <a:t>Pozemkové knihy</a:t>
            </a: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r>
              <a:rPr lang="cs-CZ" sz="2700" dirty="0">
                <a:solidFill>
                  <a:srgbClr val="00B050"/>
                </a:solidFill>
              </a:rPr>
              <a:t>Období 1850 - 1964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19092"/>
            <a:ext cx="2880320" cy="5112995"/>
          </a:xfrm>
        </p:spPr>
      </p:pic>
      <p:sp>
        <p:nvSpPr>
          <p:cNvPr id="5" name="TextovéPole 4"/>
          <p:cNvSpPr txBox="1"/>
          <p:nvPr/>
        </p:nvSpPr>
        <p:spPr>
          <a:xfrm>
            <a:off x="4860032" y="1988840"/>
            <a:ext cx="1325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sbírka listin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517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symbol pro obsah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271530" y="-229349"/>
            <a:ext cx="4608511" cy="8180792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600" dirty="0">
                <a:solidFill>
                  <a:srgbClr val="00B050"/>
                </a:solidFill>
              </a:rPr>
              <a:t>Pozemkové knihy</a:t>
            </a: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r>
              <a:rPr lang="cs-CZ" sz="2700" dirty="0">
                <a:solidFill>
                  <a:srgbClr val="00B050"/>
                </a:solidFill>
              </a:rPr>
              <a:t>Období 1850 - 1964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6876256" y="2173506"/>
            <a:ext cx="1325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sbírka listin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439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600" dirty="0">
                <a:solidFill>
                  <a:srgbClr val="00B050"/>
                </a:solidFill>
              </a:rPr>
              <a:t>Pozemkové knihy</a:t>
            </a: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r>
              <a:rPr lang="cs-CZ" sz="2700" dirty="0">
                <a:solidFill>
                  <a:srgbClr val="00B050"/>
                </a:solidFill>
              </a:rPr>
              <a:t>Období 1850 - 1964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64125" y="-429183"/>
            <a:ext cx="4752530" cy="8436446"/>
          </a:xfrm>
        </p:spPr>
      </p:pic>
      <p:sp>
        <p:nvSpPr>
          <p:cNvPr id="5" name="TextovéPole 4"/>
          <p:cNvSpPr txBox="1"/>
          <p:nvPr/>
        </p:nvSpPr>
        <p:spPr>
          <a:xfrm>
            <a:off x="6732240" y="1012086"/>
            <a:ext cx="191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pomocné rejstříky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337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cs-CZ" sz="2400" dirty="0" smtClean="0">
                <a:solidFill>
                  <a:srgbClr val="00B050"/>
                </a:solidFill>
              </a:rPr>
              <a:t/>
            </a:r>
            <a:br>
              <a:rPr lang="cs-CZ" sz="2400" dirty="0" smtClean="0">
                <a:solidFill>
                  <a:srgbClr val="00B050"/>
                </a:solidFill>
              </a:rPr>
            </a:br>
            <a:r>
              <a:rPr lang="cs-CZ" sz="2400" dirty="0" smtClean="0">
                <a:solidFill>
                  <a:srgbClr val="00B050"/>
                </a:solidFill>
              </a:rPr>
              <a:t>Pozemkové knihy</a:t>
            </a: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600" b="1" dirty="0" smtClean="0"/>
              <a:t>Současné uložení pozemkových knih</a:t>
            </a:r>
          </a:p>
          <a:p>
            <a:r>
              <a:rPr lang="cs-CZ" sz="2000" u="sng" dirty="0" smtClean="0"/>
              <a:t>Pozemkové knihy nejstarší – 1875</a:t>
            </a:r>
          </a:p>
          <a:p>
            <a:pPr marL="0" indent="0">
              <a:buNone/>
            </a:pPr>
            <a:r>
              <a:rPr lang="cs-CZ" sz="2000" dirty="0" smtClean="0"/>
              <a:t>Příslušný státní oblastní archiv (pro naši oblast Moravský zemský archiv v Brně, fond C 17 Sbírka pozemkových knih)</a:t>
            </a:r>
          </a:p>
          <a:p>
            <a:pPr marL="0" indent="0">
              <a:buNone/>
            </a:pPr>
            <a:r>
              <a:rPr lang="cs-CZ" sz="2000" dirty="0" smtClean="0"/>
              <a:t>Okresní archivy (v </a:t>
            </a:r>
            <a:r>
              <a:rPr lang="cs-CZ" sz="2000" dirty="0" err="1" smtClean="0"/>
              <a:t>SOkA</a:t>
            </a:r>
            <a:r>
              <a:rPr lang="cs-CZ" sz="2000" dirty="0" smtClean="0"/>
              <a:t> Blansko jsou uloženy pozemkové knihy měst z území okresu, např. Boskovice, Letovice) </a:t>
            </a:r>
          </a:p>
          <a:p>
            <a:r>
              <a:rPr lang="cs-CZ" sz="2000" u="sng" dirty="0"/>
              <a:t>Pozemkové knihy </a:t>
            </a:r>
            <a:r>
              <a:rPr lang="cs-CZ" sz="2000" u="sng" dirty="0" smtClean="0"/>
              <a:t>1875 – 1964</a:t>
            </a:r>
          </a:p>
          <a:p>
            <a:pPr marL="0" indent="0">
              <a:buNone/>
            </a:pPr>
            <a:r>
              <a:rPr lang="cs-CZ" sz="2000" dirty="0" smtClean="0"/>
              <a:t>Příslušný katastrální úřad (pro okres Blansko Katastrální úřad Boskovice)</a:t>
            </a:r>
            <a:endParaRPr lang="cs-CZ" sz="2000" dirty="0"/>
          </a:p>
          <a:p>
            <a:r>
              <a:rPr lang="cs-CZ" sz="2000" u="sng" dirty="0" smtClean="0"/>
              <a:t>Sbírky listin k pozemkovým knihám do 1850</a:t>
            </a:r>
          </a:p>
          <a:p>
            <a:pPr marL="0" indent="0">
              <a:buNone/>
            </a:pPr>
            <a:r>
              <a:rPr lang="cs-CZ" sz="2000" dirty="0"/>
              <a:t>Příslušný státní oblastní archiv (pro naši oblast Moravský zemský archiv v Brně, fond C 17 Sbírka pozemkových knih)</a:t>
            </a:r>
          </a:p>
          <a:p>
            <a:r>
              <a:rPr lang="cs-CZ" sz="2000" u="sng" dirty="0"/>
              <a:t>Sbírky listin k pozemkovým knihám </a:t>
            </a:r>
            <a:r>
              <a:rPr lang="cs-CZ" sz="2000" u="sng" dirty="0" smtClean="0"/>
              <a:t>1850 – 1964</a:t>
            </a:r>
          </a:p>
          <a:p>
            <a:pPr marL="0" indent="0">
              <a:buNone/>
            </a:pPr>
            <a:r>
              <a:rPr lang="cs-CZ" sz="2000" dirty="0" smtClean="0"/>
              <a:t>Státní okresní archivy a katastrální úřady (neexistuje žádné závazné dělicí datum)</a:t>
            </a:r>
          </a:p>
          <a:p>
            <a:endParaRPr lang="cs-CZ" sz="2000" dirty="0"/>
          </a:p>
          <a:p>
            <a:endParaRPr lang="cs-CZ" sz="2000" dirty="0" smtClean="0"/>
          </a:p>
          <a:p>
            <a:pPr marL="0" indent="0">
              <a:buNone/>
            </a:pPr>
            <a:r>
              <a:rPr lang="cs-CZ" sz="2000" dirty="0" smtClean="0"/>
              <a:t>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89489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1926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400" b="1" dirty="0" smtClean="0"/>
              <a:t>Doporučená literatura k tématu (stručný výběr)</a:t>
            </a:r>
          </a:p>
          <a:p>
            <a:r>
              <a:rPr lang="cs-CZ" sz="1400" dirty="0"/>
              <a:t>MATĚJEK, František, JANÁK, Jan, </a:t>
            </a:r>
            <a:r>
              <a:rPr lang="cs-CZ" sz="1400" dirty="0" err="1"/>
              <a:t>ed</a:t>
            </a:r>
            <a:r>
              <a:rPr lang="cs-CZ" sz="1400" dirty="0"/>
              <a:t>. </a:t>
            </a:r>
            <a:r>
              <a:rPr lang="cs-CZ" sz="1400" i="1" dirty="0"/>
              <a:t>Cesta poddaného lidu na Moravě ke znevolnění</a:t>
            </a:r>
            <a:r>
              <a:rPr lang="cs-CZ" sz="1400" dirty="0"/>
              <a:t>. Brno: Matice moravská, 2000. Knižnice Matice moravské, sv. 5. ISBN 80-902304-5-8.</a:t>
            </a:r>
          </a:p>
          <a:p>
            <a:r>
              <a:rPr lang="cs-CZ" sz="1400" dirty="0"/>
              <a:t>MĚŠŤÁNEK, Tomáš. Moravská vesnice v předbělohorském období. [</a:t>
            </a:r>
            <a:r>
              <a:rPr lang="cs-CZ" sz="1400" dirty="0" err="1"/>
              <a:t>S.l</a:t>
            </a:r>
            <a:r>
              <a:rPr lang="cs-CZ" sz="1400" dirty="0"/>
              <a:t>.: </a:t>
            </a:r>
            <a:r>
              <a:rPr lang="cs-CZ" sz="1400" dirty="0" err="1"/>
              <a:t>s.n</a:t>
            </a:r>
            <a:r>
              <a:rPr lang="cs-CZ" sz="1400" dirty="0"/>
              <a:t>.], 2000.</a:t>
            </a:r>
          </a:p>
          <a:p>
            <a:r>
              <a:rPr lang="cs-CZ" sz="1400" dirty="0"/>
              <a:t>PROCHÁZKA, Vladimír. </a:t>
            </a:r>
            <a:r>
              <a:rPr lang="cs-CZ" sz="1400" i="1" dirty="0"/>
              <a:t>Česká poddanská nemovitost v pozemkových knihách 16. a 17. století</a:t>
            </a:r>
            <a:r>
              <a:rPr lang="cs-CZ" sz="1400" dirty="0"/>
              <a:t>. Praha: Československá akademie věd, 1963. Právněhistorická knižnice.</a:t>
            </a:r>
          </a:p>
          <a:p>
            <a:r>
              <a:rPr lang="cs-CZ" sz="1400" dirty="0"/>
              <a:t>VELKOVÁ, Alice. </a:t>
            </a:r>
            <a:r>
              <a:rPr lang="cs-CZ" sz="1400" i="1" dirty="0"/>
              <a:t>Krutá vrchnost, ubozí poddaní?: proměny venkovské rodiny a společnosti v 18. a první polovině 19. století na příkladu západočeského panství Šťáhlavy</a:t>
            </a:r>
            <a:r>
              <a:rPr lang="cs-CZ" sz="1400" dirty="0"/>
              <a:t>. Praha: Historický ústav, 2009. ISBN 978-80-7286-151-4.</a:t>
            </a:r>
          </a:p>
          <a:p>
            <a:r>
              <a:rPr lang="cs-CZ" sz="1400" dirty="0"/>
              <a:t>CHOCHOLÁČ, Bronislav. </a:t>
            </a:r>
            <a:r>
              <a:rPr lang="cs-CZ" sz="1400" i="1" dirty="0"/>
              <a:t>Selské peníze: sonda do finančního hospodaření poddaných na západní Moravě koncem 16. a v 17. století</a:t>
            </a:r>
            <a:r>
              <a:rPr lang="cs-CZ" sz="1400" dirty="0"/>
              <a:t>. Brno: Matice moravská, 1999. Knižnice Matice moravské. ISBN 80-902304-4-X.</a:t>
            </a:r>
          </a:p>
          <a:p>
            <a:r>
              <a:rPr lang="cs-CZ" sz="1400" i="1" dirty="0"/>
              <a:t>Poddanská města v systému patrimoniální správy : Sborník příspěvků konference Ústí nad Orlicí 1795-1995. </a:t>
            </a:r>
            <a:r>
              <a:rPr lang="cs-CZ" sz="1400" dirty="0"/>
              <a:t>Ústí nad Orlicí, 1996. ISBN 80-901114-9-1</a:t>
            </a:r>
            <a:r>
              <a:rPr lang="cs-CZ" sz="1400" dirty="0" smtClean="0"/>
              <a:t>.</a:t>
            </a:r>
            <a:r>
              <a:rPr lang="cs-CZ" sz="1400" dirty="0"/>
              <a:t> </a:t>
            </a:r>
          </a:p>
          <a:p>
            <a:r>
              <a:rPr lang="cs-CZ" sz="1400" dirty="0"/>
              <a:t>ŠINDELÁŘ, Bedřich: </a:t>
            </a:r>
            <a:r>
              <a:rPr lang="cs-CZ" sz="1400" i="1" dirty="0"/>
              <a:t>Útěk poddaných z Čech na Moravu po třicetileté válce. </a:t>
            </a:r>
            <a:r>
              <a:rPr lang="cs-CZ" sz="1400" dirty="0"/>
              <a:t>Praha: Československá akademie věd, 1985. Studie Československé akademie věd číslo 24</a:t>
            </a:r>
            <a:r>
              <a:rPr lang="cs-CZ" sz="1400" dirty="0" smtClean="0"/>
              <a:t>.</a:t>
            </a:r>
            <a:endParaRPr lang="cs-CZ" sz="1400" dirty="0"/>
          </a:p>
          <a:p>
            <a:pPr marL="0" indent="0">
              <a:buNone/>
            </a:pPr>
            <a:r>
              <a:rPr lang="cs-CZ" sz="1400" b="1" dirty="0"/>
              <a:t>Diplomové </a:t>
            </a:r>
            <a:r>
              <a:rPr lang="cs-CZ" sz="1400" b="1" dirty="0" smtClean="0"/>
              <a:t>práce</a:t>
            </a:r>
            <a:r>
              <a:rPr lang="cs-CZ" sz="1400" dirty="0"/>
              <a:t> </a:t>
            </a:r>
          </a:p>
          <a:p>
            <a:r>
              <a:rPr lang="cs-CZ" sz="1400" dirty="0"/>
              <a:t>SLEZÁKOVÁ, Hana: </a:t>
            </a:r>
            <a:r>
              <a:rPr lang="cs-CZ" sz="1400" i="1" dirty="0"/>
              <a:t>Svatební</a:t>
            </a:r>
            <a:r>
              <a:rPr lang="cs-CZ" sz="1400" dirty="0"/>
              <a:t> </a:t>
            </a:r>
            <a:r>
              <a:rPr lang="cs-CZ" sz="1400" i="1" dirty="0"/>
              <a:t>smlouvy Boskovických měšťanů z let 1601-1620</a:t>
            </a:r>
            <a:r>
              <a:rPr lang="cs-CZ" sz="1400" dirty="0"/>
              <a:t>. Pardubice, 2008. Bakalářská práce. Univerzita Pardubice. Filozofická fakulta</a:t>
            </a:r>
            <a:r>
              <a:rPr lang="cs-CZ" sz="1400" dirty="0" smtClean="0"/>
              <a:t>.</a:t>
            </a:r>
            <a:r>
              <a:rPr lang="cs-CZ" sz="1400" dirty="0"/>
              <a:t> </a:t>
            </a:r>
          </a:p>
          <a:p>
            <a:r>
              <a:rPr lang="cs-CZ" sz="1400" dirty="0"/>
              <a:t>SEDLÁČEK, Petr: </a:t>
            </a:r>
            <a:r>
              <a:rPr lang="cs-CZ" sz="1400" i="1" dirty="0"/>
              <a:t>Paleografický rozbor rychtářské knihy města Boskovic 1556-1667.</a:t>
            </a:r>
            <a:r>
              <a:rPr lang="cs-CZ" sz="1400" dirty="0"/>
              <a:t> Brno, 2012. Bakalářská práce. Masarykova univerzita. Filozofická fakulta.</a:t>
            </a:r>
            <a:r>
              <a:rPr lang="cs-CZ" sz="1400" i="1" dirty="0"/>
              <a:t> </a:t>
            </a:r>
            <a:r>
              <a:rPr lang="cs-CZ" sz="1400" dirty="0"/>
              <a:t> </a:t>
            </a:r>
          </a:p>
          <a:p>
            <a:r>
              <a:rPr lang="cs-CZ" sz="1400" dirty="0"/>
              <a:t>SEDLÁČEK, Petr: </a:t>
            </a:r>
            <a:r>
              <a:rPr lang="cs-CZ" sz="1400" i="1" dirty="0"/>
              <a:t>Paleografický rozbor kroniky Antonína Johana Pardubského 1714-1858. </a:t>
            </a:r>
            <a:r>
              <a:rPr lang="cs-CZ" sz="1400" dirty="0"/>
              <a:t>Brno, 2014. Bakalářská práce. Masarykova univerzita. Filozofická fakulta.  </a:t>
            </a:r>
          </a:p>
          <a:p>
            <a:r>
              <a:rPr lang="cs-CZ" sz="1400" dirty="0"/>
              <a:t>MUSILOVÁ, Ivana: </a:t>
            </a:r>
            <a:r>
              <a:rPr lang="cs-CZ" sz="1400" i="1" dirty="0"/>
              <a:t>Edice měšťanských testamentů v nejstarší městské knize boskovické z let 1484-1565(1578).</a:t>
            </a:r>
            <a:r>
              <a:rPr lang="cs-CZ" sz="1400" dirty="0"/>
              <a:t> Brno, 2011. Bakalářská práce. Masarykova univerzita. Filozofická fakulta</a:t>
            </a:r>
            <a:r>
              <a:rPr lang="cs-CZ" sz="1400" dirty="0" smtClean="0"/>
              <a:t>.</a:t>
            </a:r>
            <a:r>
              <a:rPr lang="cs-CZ" sz="1400" dirty="0"/>
              <a:t> </a:t>
            </a:r>
          </a:p>
          <a:p>
            <a:r>
              <a:rPr lang="cs-CZ" sz="1400" dirty="0"/>
              <a:t>VANĚK, Pavel: </a:t>
            </a:r>
            <a:r>
              <a:rPr lang="cs-CZ" sz="1400" i="1" dirty="0"/>
              <a:t>Postavení poddaných na boskovickém panství na konci 16. a v 1. polovině 17. století ve světle pozemkových knih.</a:t>
            </a:r>
            <a:r>
              <a:rPr lang="cs-CZ" sz="1400" dirty="0"/>
              <a:t> Brno, 1997.Masarykova univerzita. Filozofická fakulta.</a:t>
            </a:r>
            <a:r>
              <a:rPr lang="cs-CZ" sz="1400" i="1" dirty="0"/>
              <a:t> </a:t>
            </a:r>
            <a:endParaRPr lang="cs-CZ" sz="1400" dirty="0"/>
          </a:p>
          <a:p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339151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2400" dirty="0" smtClean="0">
                <a:solidFill>
                  <a:srgbClr val="00B050"/>
                </a:solidFill>
              </a:rPr>
              <a:t/>
            </a:r>
            <a:br>
              <a:rPr lang="cs-CZ" sz="2400" dirty="0" smtClean="0">
                <a:solidFill>
                  <a:srgbClr val="00B050"/>
                </a:solidFill>
              </a:rPr>
            </a:br>
            <a:r>
              <a:rPr lang="cs-CZ" sz="3200" dirty="0">
                <a:solidFill>
                  <a:srgbClr val="00B050"/>
                </a:solidFill>
              </a:rPr>
              <a:t/>
            </a:r>
            <a:br>
              <a:rPr lang="cs-CZ" sz="3200" dirty="0">
                <a:solidFill>
                  <a:srgbClr val="00B050"/>
                </a:solidFill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400" dirty="0" smtClean="0"/>
              <a:t>Děkuji za pozornost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2400" dirty="0" smtClean="0"/>
              <a:t>Božena Kovářová</a:t>
            </a:r>
          </a:p>
          <a:p>
            <a:pPr marL="0" indent="0" algn="ctr">
              <a:buNone/>
            </a:pPr>
            <a:r>
              <a:rPr lang="cs-CZ" sz="2400" dirty="0" smtClean="0"/>
              <a:t>Státní okresní archiv Blansko</a:t>
            </a:r>
          </a:p>
          <a:p>
            <a:pPr marL="0" indent="0" algn="ctr">
              <a:buNone/>
            </a:pPr>
            <a:r>
              <a:rPr lang="cs-CZ" sz="2400" dirty="0" smtClean="0">
                <a:hlinkClick r:id="rId2"/>
              </a:rPr>
              <a:t>kovarovab@mza.cz</a:t>
            </a:r>
            <a:endParaRPr lang="cs-CZ" sz="2400" dirty="0" smtClean="0"/>
          </a:p>
          <a:p>
            <a:pPr marL="0" indent="0" algn="ctr">
              <a:buNone/>
            </a:pPr>
            <a:r>
              <a:rPr lang="cs-CZ" sz="2400" dirty="0" smtClean="0"/>
              <a:t>www.mza.cz</a:t>
            </a:r>
            <a:endParaRPr lang="cs-CZ" sz="2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17716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0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816</Words>
  <Application>Microsoft Office PowerPoint</Application>
  <PresentationFormat>Předvádění na obrazovce (4:3)</PresentationFormat>
  <Paragraphs>123</Paragraphs>
  <Slides>29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0" baseType="lpstr">
      <vt:lpstr>Motiv sady Office</vt:lpstr>
      <vt:lpstr>Genealogie pro pokročilé I. část</vt:lpstr>
      <vt:lpstr>Prezentace aplikace PowerPoint</vt:lpstr>
      <vt:lpstr>Pozemkové knihy Nejstarší období 1560-1780</vt:lpstr>
      <vt:lpstr>Pozemkové knihy Nejstarší období 1560-1780</vt:lpstr>
      <vt:lpstr>Pozemkové knihy Nejstarší období 1560-1780</vt:lpstr>
      <vt:lpstr>Pozemkové knihy Nejstarší období 1560-1780</vt:lpstr>
      <vt:lpstr>Pozemkové knihy Nejstarší období 1560-1780</vt:lpstr>
      <vt:lpstr>Pozemkové knihy Nejstarší období 1560-1780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Pozemkové knihy Období 1850 - 1964</vt:lpstr>
      <vt:lpstr>Pozemkové knihy Období 1850 - 1964</vt:lpstr>
      <vt:lpstr>Pozemkové knihy Období 1850 - 1964</vt:lpstr>
      <vt:lpstr>Pozemkové knihy Období 1850 - 1964</vt:lpstr>
      <vt:lpstr>Pozemkové knihy Období 1850 - 1964</vt:lpstr>
      <vt:lpstr>Pozemkové knihy Období 1850 - 1964</vt:lpstr>
      <vt:lpstr>Pozemkové knihy Období 1850 - 1964</vt:lpstr>
      <vt:lpstr>Pozemkové knihy Období 1850 - 1964</vt:lpstr>
      <vt:lpstr>Pozemkové knihy Období 1850 - 1964</vt:lpstr>
      <vt:lpstr>Pozemkové knihy Období 1850 - 1964</vt:lpstr>
      <vt:lpstr>Pozemkové knihy Období 1850 - 1964</vt:lpstr>
      <vt:lpstr>Pozemkové knihy Období 1850 - 1964</vt:lpstr>
      <vt:lpstr> Pozemkové knihy </vt:lpstr>
      <vt:lpstr>Prezentace aplikace PowerPoint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Genealogie pro pokročilé</dc:title>
  <dc:creator>Kovarova</dc:creator>
  <cp:lastModifiedBy>spravce</cp:lastModifiedBy>
  <cp:revision>52</cp:revision>
  <dcterms:created xsi:type="dcterms:W3CDTF">2017-01-11T13:48:25Z</dcterms:created>
  <dcterms:modified xsi:type="dcterms:W3CDTF">2017-01-30T12:18:53Z</dcterms:modified>
</cp:coreProperties>
</file>