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0080625" cy="7559675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60" y="18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cs-CZ" sz="2000" spc="-1">
                <a:latin typeface="Arial"/>
              </a:rPr>
              <a:t>Klikněte pro úpravu formátu komentářů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cs-CZ" sz="1400" spc="-1">
                <a:latin typeface="Times New Roman"/>
              </a:rPr>
              <a:t>&lt;záhlaví&gt;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cs-CZ" sz="1400" spc="-1">
                <a:latin typeface="Times New Roman"/>
              </a:rPr>
              <a:t>&lt;datum/čas&gt;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cs-CZ" sz="1400" spc="-1">
                <a:latin typeface="Times New Roman"/>
              </a:rPr>
              <a:t>&lt;zápatí&gt;</a:t>
            </a:r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3F52D366-EA53-4FAC-98F6-91119E373BA0}" type="slidenum">
              <a:rPr lang="cs-CZ" sz="1400" spc="-1">
                <a:latin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6434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3BA7C8F9-CB9B-48EA-9914-26C6895870B5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1</a:t>
            </a:fld>
            <a:endParaRPr/>
          </a:p>
        </p:txBody>
      </p:sp>
      <p:sp>
        <p:nvSpPr>
          <p:cNvPr id="70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840" rIns="0" bIns="0"/>
          <a:lstStyle/>
          <a:p>
            <a:pPr marL="216000">
              <a:lnSpc>
                <a:spcPct val="100000"/>
              </a:lnSpc>
            </a:pPr>
            <a:r>
              <a:rPr lang="cs-CZ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1. úvod</a:t>
            </a:r>
            <a:endParaRPr/>
          </a:p>
          <a:p>
            <a:pPr marL="216000">
              <a:lnSpc>
                <a:spcPct val="100000"/>
              </a:lnSpc>
            </a:pPr>
            <a:r>
              <a:rPr lang="cs-CZ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2. představení</a:t>
            </a:r>
            <a:endParaRPr/>
          </a:p>
          <a:p>
            <a:pPr marL="216000">
              <a:lnSpc>
                <a:spcPct val="100000"/>
              </a:lnSpc>
            </a:pPr>
            <a:r>
              <a:rPr lang="cs-CZ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3. cíl cyklu a očekávání publika</a:t>
            </a:r>
            <a:endParaRPr/>
          </a:p>
          <a:p>
            <a:pPr marL="216000">
              <a:lnSpc>
                <a:spcPct val="100000"/>
              </a:lnSpc>
            </a:pPr>
            <a:r>
              <a:rPr lang="cs-CZ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4. základní otázka</a:t>
            </a:r>
            <a:endParaRPr/>
          </a:p>
          <a:p>
            <a:pPr marL="216000">
              <a:lnSpc>
                <a:spcPct val="100000"/>
              </a:lnSpc>
            </a:pPr>
            <a:r>
              <a:rPr lang="cs-CZ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5. </a:t>
            </a:r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7C3BE6A6-2EB8-490D-AC7F-C390CF212E6A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2</a:t>
            </a:fld>
            <a:endParaRPr/>
          </a:p>
        </p:txBody>
      </p:sp>
      <p:sp>
        <p:nvSpPr>
          <p:cNvPr id="73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BCA9C442-9D60-422B-9282-A016CE885343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3</a:t>
            </a:fld>
            <a:endParaRPr/>
          </a:p>
        </p:txBody>
      </p:sp>
      <p:sp>
        <p:nvSpPr>
          <p:cNvPr id="76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2ABDA30C-682E-4E9D-AAC1-F1878F3D1DE4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4</a:t>
            </a:fld>
            <a:endParaRPr/>
          </a:p>
        </p:txBody>
      </p:sp>
      <p:sp>
        <p:nvSpPr>
          <p:cNvPr id="79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C315535C-BE00-4F26-97B5-DC082C92CC2E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5</a:t>
            </a:fld>
            <a:endParaRPr/>
          </a:p>
        </p:txBody>
      </p:sp>
      <p:sp>
        <p:nvSpPr>
          <p:cNvPr id="82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E0390C1C-1555-493E-878F-017AFC0FEAF1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6</a:t>
            </a:fld>
            <a:endParaRPr/>
          </a:p>
        </p:txBody>
      </p:sp>
      <p:sp>
        <p:nvSpPr>
          <p:cNvPr id="85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1A5A241A-497D-4534-B57B-42295F99DF86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7</a:t>
            </a:fld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BF41A3C4-D124-4A58-BBB9-5343060EE723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8</a:t>
            </a:fld>
            <a:endParaRPr/>
          </a:p>
        </p:txBody>
      </p:sp>
      <p:sp>
        <p:nvSpPr>
          <p:cNvPr id="91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D13C2740-7865-49AE-8118-ED536978099E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9</a:t>
            </a:fld>
            <a:endParaRPr/>
          </a:p>
        </p:txBody>
      </p:sp>
      <p:sp>
        <p:nvSpPr>
          <p:cNvPr id="94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FCAFB560-3DA2-4CBF-9D11-6F2203CE2EE6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10</a:t>
            </a:fld>
            <a:endParaRPr/>
          </a:p>
        </p:txBody>
      </p:sp>
      <p:sp>
        <p:nvSpPr>
          <p:cNvPr id="97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B8069CC8-5373-484D-9D2B-49ADAE005453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11</a:t>
            </a:fld>
            <a:endParaRPr/>
          </a:p>
        </p:txBody>
      </p:sp>
      <p:sp>
        <p:nvSpPr>
          <p:cNvPr id="100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468ACCA5-B18D-47BF-93C3-07BD8B3A4C7D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12</a:t>
            </a:fld>
            <a:endParaRPr/>
          </a:p>
        </p:txBody>
      </p:sp>
      <p:sp>
        <p:nvSpPr>
          <p:cNvPr id="103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4278240" y="10156680"/>
            <a:ext cx="3276360" cy="529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BE071645-8399-4B4B-8AB2-B5CE2362C212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13</a:t>
            </a:fld>
            <a:endParaRPr/>
          </a:p>
        </p:txBody>
      </p:sp>
      <p:sp>
        <p:nvSpPr>
          <p:cNvPr id="106" name="CustomShape 2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3320" cy="480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6600" cy="12571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3280" y="1768320"/>
            <a:ext cx="8864280" cy="4379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6600" cy="12571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3280" y="1768320"/>
            <a:ext cx="8864280" cy="43794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6600" cy="12571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3280" y="1768320"/>
            <a:ext cx="4325760" cy="43794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045760" y="1768320"/>
            <a:ext cx="4325760" cy="43794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6600" cy="12571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3280" y="301680"/>
            <a:ext cx="8346600" cy="5828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6600" cy="12571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3280" y="1768320"/>
            <a:ext cx="432576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3280" y="4055760"/>
            <a:ext cx="432576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45760" y="1768320"/>
            <a:ext cx="4325760" cy="43794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6600" cy="12571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280" y="1768320"/>
            <a:ext cx="4325760" cy="43794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45760" y="1768320"/>
            <a:ext cx="432576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5760" y="4055760"/>
            <a:ext cx="432576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6600" cy="12571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3280" y="1768320"/>
            <a:ext cx="432576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5760" y="1768320"/>
            <a:ext cx="432576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3280" y="4055760"/>
            <a:ext cx="886428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6600" cy="12571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3280" y="1768320"/>
            <a:ext cx="886428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3280" y="4055760"/>
            <a:ext cx="886428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6600" cy="12571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3280" y="1768320"/>
            <a:ext cx="432576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045760" y="1768320"/>
            <a:ext cx="432576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045760" y="4055760"/>
            <a:ext cx="432576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3280" y="4055760"/>
            <a:ext cx="4325760" cy="2088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6600" cy="12571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3280" y="1768320"/>
            <a:ext cx="8864280" cy="43794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03280" y="1768320"/>
            <a:ext cx="8864280" cy="43794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8" name="Obrázek 37"/>
          <p:cNvPicPr/>
          <p:nvPr/>
        </p:nvPicPr>
        <p:blipFill>
          <a:blip r:embed="rId2"/>
          <a:stretch/>
        </p:blipFill>
        <p:spPr>
          <a:xfrm>
            <a:off x="2190960" y="1767960"/>
            <a:ext cx="5488560" cy="4379400"/>
          </a:xfrm>
          <a:prstGeom prst="rect">
            <a:avLst/>
          </a:prstGeom>
          <a:ln>
            <a:noFill/>
          </a:ln>
        </p:spPr>
      </p:pic>
      <p:pic>
        <p:nvPicPr>
          <p:cNvPr id="39" name="Obrázek 38"/>
          <p:cNvPicPr/>
          <p:nvPr/>
        </p:nvPicPr>
        <p:blipFill>
          <a:blip r:embed="rId2"/>
          <a:stretch/>
        </p:blipFill>
        <p:spPr>
          <a:xfrm>
            <a:off x="2190960" y="1767960"/>
            <a:ext cx="5488560" cy="4379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/>
          <p:nvPr/>
        </p:nvPicPr>
        <p:blipFill>
          <a:blip r:embed="rId14"/>
          <a:stretch/>
        </p:blipFill>
        <p:spPr>
          <a:xfrm>
            <a:off x="0" y="0"/>
            <a:ext cx="10078560" cy="7554600"/>
          </a:xfrm>
          <a:prstGeom prst="rect">
            <a:avLst/>
          </a:prstGeom>
          <a:ln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6600" cy="1257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</a:pPr>
            <a:r>
              <a:rPr lang="en-GB" sz="4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Master title style</a:t>
            </a:r>
            <a:endParaRPr/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3280" y="1768320"/>
            <a:ext cx="8864280" cy="4379400"/>
          </a:xfrm>
          <a:prstGeom prst="rect">
            <a:avLst/>
          </a:prstGeom>
        </p:spPr>
        <p:txBody>
          <a:bodyPr lIns="0" tIns="2016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Klikněte pro úpravu formátu textu osnovy</a:t>
            </a:r>
            <a:endParaRPr/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Druhá úroveň</a:t>
            </a:r>
            <a:endParaRPr/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Třetí úroveň</a:t>
            </a:r>
            <a:endParaRPr/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Čtvrtá úroveň osnovy</a:t>
            </a:r>
            <a:endParaRPr/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Pátá úroveň osnovy</a:t>
            </a:r>
            <a:endParaRPr/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Šestá úroveň</a:t>
            </a:r>
            <a:endParaRPr/>
          </a:p>
          <a:p>
            <a:pPr marL="343080" indent="-342720">
              <a:lnSpc>
                <a:spcPct val="100000"/>
              </a:lnSpc>
            </a:pPr>
            <a:r>
              <a:rPr lang="en-GB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Sedmá úroveňEdit Master text styles</a:t>
            </a:r>
            <a:endParaRPr/>
          </a:p>
          <a:p>
            <a:r>
              <a:rPr lang="en-GB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level</a:t>
            </a:r>
            <a:endParaRPr/>
          </a:p>
          <a:p>
            <a:r>
              <a:rPr lang="en-GB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level</a:t>
            </a:r>
            <a:endParaRPr/>
          </a:p>
          <a:p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level</a:t>
            </a:r>
            <a:endParaRPr/>
          </a:p>
          <a:p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level</a:t>
            </a:r>
            <a:endParaRPr/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3280" y="6886440"/>
            <a:ext cx="2342880" cy="515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8080" y="6886440"/>
            <a:ext cx="3190680" cy="515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720" y="6886440"/>
            <a:ext cx="2342880" cy="515520"/>
          </a:xfrm>
          <a:prstGeom prst="rect">
            <a:avLst/>
          </a:prstGeom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01026DD8-DA81-4EFA-8DF2-A18B92C1040C}" type="slidenum">
              <a:rPr lang="cs-CZ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360360" y="214200"/>
            <a:ext cx="9070560" cy="2172960"/>
          </a:xfrm>
          <a:prstGeom prst="rect">
            <a:avLst/>
          </a:prstGeom>
          <a:noFill/>
          <a:ln>
            <a:noFill/>
          </a:ln>
        </p:spPr>
        <p:txBody>
          <a:bodyPr lIns="0" tIns="15120" rIns="0" bIns="0" anchor="ctr"/>
          <a:lstStyle/>
          <a:p>
            <a:pPr algn="ctr">
              <a:lnSpc>
                <a:spcPct val="100000"/>
              </a:lnSpc>
            </a:pPr>
            <a:r>
              <a:rPr lang="en-GB" sz="2400" b="1" strike="noStrike" spc="-1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Základy genealogie – aneb jak sestavit rodokmen
leden – duben 2016</a:t>
            </a:r>
            <a:r>
              <a:rPr lang="en-GB" sz="28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
</a:t>
            </a:r>
            <a:r>
              <a:rPr lang="en-GB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
</a:t>
            </a:r>
            <a:r>
              <a:rPr lang="en-GB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
</a:t>
            </a:r>
            <a:r>
              <a:rPr lang="en-GB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Městská knihovna Blansko ve spolupráci s Moravskou genealogickou a heraldickou společností</a:t>
            </a:r>
            <a:endParaRPr/>
          </a:p>
        </p:txBody>
      </p:sp>
      <p:sp>
        <p:nvSpPr>
          <p:cNvPr id="46" name="TextShape 2"/>
          <p:cNvSpPr txBox="1"/>
          <p:nvPr/>
        </p:nvSpPr>
        <p:spPr>
          <a:xfrm>
            <a:off x="503280" y="2735280"/>
            <a:ext cx="8868960" cy="3396960"/>
          </a:xfrm>
          <a:prstGeom prst="rect">
            <a:avLst/>
          </a:prstGeom>
          <a:noFill/>
          <a:ln>
            <a:noFill/>
          </a:ln>
        </p:spPr>
        <p:txBody>
          <a:bodyPr lIns="0" tIns="17640" rIns="0" bIns="0"/>
          <a:lstStyle/>
          <a:p>
            <a:pPr algn="just">
              <a:lnSpc>
                <a:spcPct val="93000"/>
              </a:lnSpc>
            </a:pPr>
            <a:endParaRPr/>
          </a:p>
          <a:p>
            <a:pPr algn="just">
              <a:lnSpc>
                <a:spcPct val="93000"/>
              </a:lnSpc>
            </a:pPr>
            <a:endParaRPr/>
          </a:p>
          <a:p>
            <a:pPr algn="just">
              <a:lnSpc>
                <a:spcPct val="93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en-GB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Cyklus přednášek k objasnění základů genealogického výzkumu a vysvětlení zásad jak postupovat při sestavení rodokmenu a vedení rodové kroniky. Poskytne i základní orientaci v četbě starých textů, hledání v archivních pramenech a ve využití počítače a internetu.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503280" y="225360"/>
            <a:ext cx="8351640" cy="945720"/>
          </a:xfrm>
          <a:prstGeom prst="rect">
            <a:avLst/>
          </a:prstGeom>
          <a:noFill/>
          <a:ln>
            <a:noFill/>
          </a:ln>
        </p:spPr>
        <p:txBody>
          <a:bodyPr lIns="0" tIns="15120" rIns="0" bIns="0" anchor="ctr"/>
          <a:lstStyle/>
          <a:p>
            <a:pPr algn="ctr">
              <a:lnSpc>
                <a:spcPct val="100000"/>
              </a:lnSpc>
            </a:pPr>
            <a:r>
              <a:rPr lang="en-GB" sz="2400" b="1" strike="noStrike" spc="-1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Program cyklu přednášek</a:t>
            </a:r>
            <a:endParaRPr/>
          </a:p>
        </p:txBody>
      </p:sp>
      <p:sp>
        <p:nvSpPr>
          <p:cNvPr id="48" name="TextShape 2"/>
          <p:cNvSpPr txBox="1"/>
          <p:nvPr/>
        </p:nvSpPr>
        <p:spPr>
          <a:xfrm>
            <a:off x="503280" y="1768320"/>
            <a:ext cx="8868960" cy="5071680"/>
          </a:xfrm>
          <a:prstGeom prst="rect">
            <a:avLst/>
          </a:prstGeom>
          <a:noFill/>
          <a:ln>
            <a:noFill/>
          </a:ln>
        </p:spPr>
        <p:txBody>
          <a:bodyPr lIns="0" tIns="14040" rIns="0" bIns="0"/>
          <a:lstStyle/>
          <a:p>
            <a:pPr>
              <a:lnSpc>
                <a:spcPct val="100000"/>
              </a:lnSpc>
            </a:pPr>
            <a:r>
              <a:rPr lang="en-GB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1. </a:t>
            </a: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Úvod do genealogie, základní pojmy, historické souvislosti, přehled pramenů, původci genealogických informací, genealogická literatura, dějiny české a moravské genealogie</a:t>
            </a:r>
            <a:endParaRPr/>
          </a:p>
          <a:p>
            <a:pPr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 Zpracování rodokmenu či rodinné kroniky – než začneme bádat, jak začít, co, kde a jak hledat, archivy v Čechách a na Moravě, evidence informací,  jejich uspořádání a využití, vybavení pro genealogii,</a:t>
            </a:r>
            <a:endParaRPr/>
          </a:p>
          <a:p>
            <a:pPr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 Původ osobních jmen, jejich vývoj a předávání, příbuzenství pokrevní a právní, využití testů DNA,  genealogický software a využití PC</a:t>
            </a:r>
            <a:endParaRPr/>
          </a:p>
          <a:p>
            <a:pPr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 Matriky – dějiny a vývoj, uložení, formáty a opisy; mrtvé a živé matriky, matriční zápisy křtů, sňatků a úmrtí, jazyk a písmo zápisů, způsoby hledání</a:t>
            </a:r>
            <a:endParaRPr/>
          </a:p>
          <a:p>
            <a:pPr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 Písmo, jeho vývoj, používání v genealogických zápisech, příklady textů, pravopis</a:t>
            </a:r>
            <a:endParaRPr/>
          </a:p>
          <a:p>
            <a:pPr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 Mimomatriční prameny ( urbáře, pozemkové knihy, katastry, archivy velkostatků, sčítací operáty, domovské listy, policejní přihlášky, obecní a farní kroniky atd.),  specifické informace o historii (vojenská služba, školství) a</a:t>
            </a:r>
            <a:r>
              <a:rPr lang="en-GB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jejich využití</a:t>
            </a:r>
            <a:endParaRPr/>
          </a:p>
          <a:p>
            <a:pPr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 Rodopisný výzkum – jak postupovat a jak zpracovat výsledky bádání, zpracování rodinné kroniky, genealogické informace na internetu, genealogická praxe,</a:t>
            </a:r>
            <a:endParaRPr/>
          </a:p>
          <a:p>
            <a:pPr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8.  Možná úskalí badatelské práce (míry a váhy, peníze, zkratky a značky), jazykové problémy a jejich řešení, genealogické slovníky, témata a problémy, na které se nedostalo dříve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561960" y="1655640"/>
            <a:ext cx="9158040" cy="3095280"/>
          </a:xfrm>
          <a:prstGeom prst="rect">
            <a:avLst/>
          </a:prstGeom>
          <a:noFill/>
          <a:ln>
            <a:noFill/>
          </a:ln>
        </p:spPr>
        <p:txBody>
          <a:bodyPr lIns="0" tIns="20160" rIns="0" bIns="0"/>
          <a:lstStyle/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Motto 1: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Hledání předků není ztráta času, hledání předků je hledání ztraceného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času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Motto 2 ( Dr. Ignác Horníček)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Když známe rodokmeny zvířat,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jak je smutné, ba až nedůstojné, 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že nevíme, jak se jmenoval náš děd!</a:t>
            </a:r>
            <a:endParaRPr/>
          </a:p>
        </p:txBody>
      </p:sp>
      <p:sp>
        <p:nvSpPr>
          <p:cNvPr id="50" name="CustomShape 2"/>
          <p:cNvSpPr/>
          <p:nvPr/>
        </p:nvSpPr>
        <p:spPr>
          <a:xfrm>
            <a:off x="503280" y="216000"/>
            <a:ext cx="9288000" cy="110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/>
          <a:lstStyle/>
          <a:p>
            <a:pPr>
              <a:lnSpc>
                <a:spcPct val="95000"/>
              </a:lnSpc>
            </a:pPr>
            <a:r>
              <a:rPr lang="cs-CZ" sz="2400" b="1" strike="noStrike" spc="-1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Úvod do genealogie, základní pojmy, historické souvislosti, přehled pramenů, původci genealogických informací, genealogická literatura, dějiny české a moravské genealogie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9">
                                            <p:txEl>
                                              <p:p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9">
                                            <p:txEl>
                                              <p:p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Effect">
                      <p:stCondLst>
                        <p:cond delay="indefinite"/>
                      </p:stCondLst>
                      <p:childTnLst>
                        <p:par>
                          <p:cTn id="1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9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49">
                                            <p:txEl>
                                              <p:pRg st="9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49">
                                            <p:txEl>
                                              <p:pRg st="9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79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9">
                                            <p:txEl>
                                              <p:pRg st="79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49">
                                            <p:txEl>
                                              <p:pRg st="79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Effect">
                      <p:stCondLst>
                        <p:cond delay="indefinite"/>
                      </p:stCondLst>
                      <p:childTnLst>
                        <p:par>
                          <p:cTn id="2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4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49">
                                            <p:txEl>
                                              <p:pRg st="84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49">
                                            <p:txEl>
                                              <p:pRg st="84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Effect">
                      <p:stCondLst>
                        <p:cond delay="indefinite"/>
                      </p:stCondLst>
                      <p:childTnLst>
                        <p:par>
                          <p:cTn id="2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14" end="1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114" end="1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49">
                                            <p:txEl>
                                              <p:pRg st="114" end="1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Effect">
                      <p:stCondLst>
                        <p:cond delay="indefinite"/>
                      </p:stCondLst>
                      <p:childTnLst>
                        <p:par>
                          <p:cTn id="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43" end="1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49">
                                            <p:txEl>
                                              <p:pRg st="143" end="17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49">
                                            <p:txEl>
                                              <p:pRg st="143" end="17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9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49">
                                            <p:txEl>
                                              <p:pRg st="9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49">
                                            <p:txEl>
                                              <p:pRg st="9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Effect">
                      <p:stCondLst>
                        <p:cond delay="indefinite"/>
                      </p:stCondLst>
                      <p:childTnLst>
                        <p:par>
                          <p:cTn id="4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79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49">
                                            <p:txEl>
                                              <p:pRg st="79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49">
                                            <p:txEl>
                                              <p:pRg st="79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4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49">
                                            <p:txEl>
                                              <p:pRg st="84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49">
                                            <p:txEl>
                                              <p:pRg st="84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14" end="1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49">
                                            <p:txEl>
                                              <p:pRg st="114" end="1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500" fill="hold"/>
                                        <p:tgtEl>
                                          <p:spTgt spid="49">
                                            <p:txEl>
                                              <p:pRg st="114" end="1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43" end="1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49">
                                            <p:txEl>
                                              <p:pRg st="143" end="17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49">
                                            <p:txEl>
                                              <p:pRg st="143" end="17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287280" y="1768320"/>
            <a:ext cx="9430920" cy="4384440"/>
          </a:xfrm>
          <a:prstGeom prst="rect">
            <a:avLst/>
          </a:prstGeom>
          <a:noFill/>
          <a:ln>
            <a:noFill/>
          </a:ln>
        </p:spPr>
        <p:txBody>
          <a:bodyPr lIns="0" tIns="15120" rIns="0" bIns="0"/>
          <a:lstStyle/>
          <a:p>
            <a:pPr marL="390600" indent="-285480">
              <a:lnSpc>
                <a:spcPct val="100000"/>
              </a:lnSpc>
              <a:buSzPct val="45000"/>
              <a:buFont typeface="Arial"/>
              <a:buChar char="•"/>
            </a:pPr>
            <a:r>
              <a:rPr lang="en-GB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Definice genealogie </a:t>
            </a: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– původ ve slově genos (genus), patří mezi pomocné historické vědy společně s heraldikou (erby), sfragistikou (pečetě), numismatikou (mince), paleografií (písmo), diplomatikou (úřední písemnosti), epigrafikou (nápisy), metrologií (historické míry a váhy), chronologií (způsoby měření času) a kodikologií (literární rukopisy).  PVH - slouží ke zkoumání a kritickému hodnocení pramenů historických věd. Využívají nejnovější poznatky mnoha oborů, zejména z okruhu přírodních věd. Slouží k určení míry autentičnosti pramene a hodnoty obsažené informace.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  genealogie zkoumá vztahy mezi jedinci vyplývající z jejich společného rodového původu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  genealogie panovnická, šlechtická a občanská, genealogie popisná (narativní) a odvozená (teoretická) 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Hlavní cíl genealogického výzkumu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  sestavení rodové posloupnosti, poznání minulosti vlastního rodu vč. různých souvislostí, odpověď na základní genealogickou otázku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Historie a vývoj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  genealogie v prvotních formách  - spíše mytologie, nedostatek podkladů, snaha vybájit vlivným osobám slavné předky – Římané, šlechta ve středověku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  genealogické zmínky v bibli (Starý i  Nový zákon)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  genealogie vědecká v západní Evropě – počátky v  17 století, rozvoj v 18. a 19. století především v Německu, Ottokar Lorenz – Lehrbuch  der gesamten wiessenschaftlichen Genealogie</a:t>
            </a:r>
            <a:endParaRPr/>
          </a:p>
          <a:p>
            <a:pPr marL="431640" indent="-320400">
              <a:lnSpc>
                <a:spcPct val="100000"/>
              </a:lnSpc>
            </a:pPr>
            <a:endParaRPr/>
          </a:p>
        </p:txBody>
      </p:sp>
      <p:sp>
        <p:nvSpPr>
          <p:cNvPr id="52" name="TextShape 2"/>
          <p:cNvSpPr txBox="1"/>
          <p:nvPr/>
        </p:nvSpPr>
        <p:spPr>
          <a:xfrm>
            <a:off x="503280" y="225360"/>
            <a:ext cx="8351640" cy="945720"/>
          </a:xfrm>
          <a:prstGeom prst="rect">
            <a:avLst/>
          </a:prstGeom>
          <a:noFill/>
          <a:ln>
            <a:noFill/>
          </a:ln>
        </p:spPr>
        <p:txBody>
          <a:bodyPr lIns="0" tIns="15120" rIns="0" bIns="0" anchor="ctr"/>
          <a:lstStyle/>
          <a:p>
            <a:pPr algn="ctr">
              <a:lnSpc>
                <a:spcPct val="100000"/>
              </a:lnSpc>
            </a:pPr>
            <a:r>
              <a:rPr lang="en-GB" sz="2400" b="1" strike="noStrike" spc="-1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Genealogie – zařazení , cíle, historie a vývoj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5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1">
                                            <p:txEl>
                                              <p:pRg st="0" end="57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1">
                                            <p:txEl>
                                              <p:pRg st="0" end="57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274680" y="1655640"/>
            <a:ext cx="8868960" cy="5608440"/>
          </a:xfrm>
          <a:prstGeom prst="rect">
            <a:avLst/>
          </a:prstGeom>
          <a:noFill/>
          <a:ln>
            <a:noFill/>
          </a:ln>
        </p:spPr>
        <p:txBody>
          <a:bodyPr lIns="0" tIns="10080" rIns="0" bIns="0"/>
          <a:lstStyle/>
          <a:p>
            <a:pPr marL="431640" indent="-320400">
              <a:lnSpc>
                <a:spcPct val="100000"/>
              </a:lnSpc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Česká a moravská genealogie – obecně vznikla později než v západní Evropě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genealogické zmínky u Kosmase a Dalimila, 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Bartoloměj Paprocký z Hlohol – soupis knížat a králů českých nazvaný Diadochus  z r. 1602, Zrcadlo slavného markrabství moravského (1593),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Bohuslav Balbín, František Palacký – dějiny rodu Štemberků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vznik skutečné české a moravské genealogie – konec 19. a začátek 20 století. Většinou šlechtická genealogie, pokud občanská, tak pro účely nobilitace – řada falzifikací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rozvoj občanské genealogie  po vzniku samostatné ČSR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genealogie a zkoumání původu ve 20. století – nacismus, komunismus, technokratická společnost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základní otázka genealogie – </a:t>
            </a:r>
            <a:r>
              <a:rPr lang="en-GB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odkud přicházím?</a:t>
            </a:r>
            <a:endParaRPr/>
          </a:p>
          <a:p>
            <a:pPr marL="430200" indent="-321840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1"/>
          <p:cNvSpPr txBox="1"/>
          <p:nvPr/>
        </p:nvSpPr>
        <p:spPr>
          <a:xfrm>
            <a:off x="503280" y="301680"/>
            <a:ext cx="8351640" cy="1261800"/>
          </a:xfrm>
          <a:prstGeom prst="rect">
            <a:avLst/>
          </a:prstGeom>
          <a:noFill/>
          <a:ln>
            <a:noFill/>
          </a:ln>
        </p:spPr>
        <p:txBody>
          <a:bodyPr lIns="0" tIns="15120" rIns="0" bIns="0" anchor="ctr"/>
          <a:lstStyle/>
          <a:p>
            <a:pPr algn="ctr">
              <a:lnSpc>
                <a:spcPct val="100000"/>
              </a:lnSpc>
            </a:pPr>
            <a:r>
              <a:rPr lang="en-GB" sz="2400" b="1" strike="noStrike" spc="-1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Základní genealogické pojmy a  postupy při vytváření rodové posloupnosti</a:t>
            </a:r>
            <a:endParaRPr/>
          </a:p>
        </p:txBody>
      </p:sp>
      <p:sp>
        <p:nvSpPr>
          <p:cNvPr id="55" name="TextShape 2"/>
          <p:cNvSpPr txBox="1"/>
          <p:nvPr/>
        </p:nvSpPr>
        <p:spPr>
          <a:xfrm>
            <a:off x="561960" y="1728720"/>
            <a:ext cx="9190440" cy="52041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343080" indent="-340920">
              <a:lnSpc>
                <a:spcPct val="100000"/>
              </a:lnSpc>
            </a:pPr>
            <a:r>
              <a:rPr lang="en-GB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• probant, vývod, rozrod, rodokmen, pokrevenství, příbuzenství</a:t>
            </a:r>
            <a:endParaRPr/>
          </a:p>
          <a:p>
            <a:pPr marL="343080" indent="-340920">
              <a:lnSpc>
                <a:spcPct val="100000"/>
              </a:lnSpc>
            </a:pPr>
            <a:r>
              <a:rPr lang="en-GB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• vývod – příbuzenská posloupnost obsahující předky probanta</a:t>
            </a:r>
            <a:endParaRPr/>
          </a:p>
          <a:p>
            <a:pPr marL="343080" indent="-34092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matematicky:  A</a:t>
            </a:r>
            <a:r>
              <a:rPr lang="en-GB" sz="2000" strike="noStrike" spc="-1" baseline="-33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n</a:t>
            </a: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= 2 </a:t>
            </a:r>
            <a:r>
              <a:rPr lang="en-GB" sz="2000" strike="noStrike" spc="-1" baseline="33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n-1</a:t>
            </a:r>
            <a:endParaRPr/>
          </a:p>
          <a:p>
            <a:pPr marL="343080" indent="-34092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</a:t>
            </a:r>
            <a:r>
              <a:rPr lang="en-GB" sz="2000" strike="noStrike" spc="-1" baseline="-33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n</a:t>
            </a: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- počet předků v n-té generaci</a:t>
            </a:r>
            <a:endParaRPr/>
          </a:p>
          <a:p>
            <a:pPr marL="343080" indent="-34092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n – číslo generace</a:t>
            </a:r>
            <a:endParaRPr/>
          </a:p>
          <a:p>
            <a:pPr marL="343080" indent="-34092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32. generace cca rok 1000 po Kr.  - 2 miliardy předků</a:t>
            </a:r>
            <a:endParaRPr/>
          </a:p>
          <a:p>
            <a:pPr marL="343080" indent="-34092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Implex – ztráta předků ( angl. pedigree collapse)</a:t>
            </a:r>
            <a:endParaRPr/>
          </a:p>
          <a:p>
            <a:pPr marL="343080" indent="-34092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zcela běžné v evropských panovnických rodech</a:t>
            </a:r>
            <a:endParaRPr/>
          </a:p>
          <a:p>
            <a:pPr marL="343080" indent="-34092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Karel II (poslední španělský Habsburk) – 82 předků (256) (8. generace)</a:t>
            </a:r>
            <a:endParaRPr/>
          </a:p>
          <a:p>
            <a:pPr marL="343080" indent="-34092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Alfons XIII – pouze 50 % předků v 5. generaci</a:t>
            </a:r>
            <a:endParaRPr/>
          </a:p>
          <a:p>
            <a:pPr marL="430200" indent="-321840">
              <a:lnSpc>
                <a:spcPct val="100000"/>
              </a:lnSpc>
            </a:pPr>
            <a:endParaRPr/>
          </a:p>
          <a:p>
            <a:pPr marL="430200" indent="-321840">
              <a:lnSpc>
                <a:spcPct val="100000"/>
              </a:lnSpc>
            </a:pPr>
            <a:endParaRPr/>
          </a:p>
          <a:p>
            <a:pPr marL="431640" indent="-320400">
              <a:lnSpc>
                <a:spcPct val="100000"/>
              </a:lnSpc>
            </a:pPr>
            <a:endParaRPr/>
          </a:p>
          <a:p>
            <a:pPr marL="430200" indent="-321840">
              <a:lnSpc>
                <a:spcPct val="100000"/>
              </a:lnSpc>
            </a:pPr>
            <a:endParaRPr/>
          </a:p>
          <a:p>
            <a:pPr marL="431640" indent="-320400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Shape 1"/>
          <p:cNvSpPr txBox="1"/>
          <p:nvPr/>
        </p:nvSpPr>
        <p:spPr>
          <a:xfrm>
            <a:off x="490680" y="1728720"/>
            <a:ext cx="9266400" cy="4384440"/>
          </a:xfrm>
          <a:prstGeom prst="rect">
            <a:avLst/>
          </a:prstGeom>
          <a:noFill/>
          <a:ln>
            <a:noFill/>
          </a:ln>
        </p:spPr>
        <p:txBody>
          <a:bodyPr lIns="0" tIns="15120" rIns="0" bIns="0"/>
          <a:lstStyle/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Rozrod – veškeré genetické potomstvo určité osoby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Rodokmen – speciální forma rozrodu evidující nositele stejného příjmení, tedy i dcery, ale nikoliv jejich potomky</a:t>
            </a:r>
            <a:endParaRPr/>
          </a:p>
          <a:p>
            <a:pPr marL="453960" indent="-342720">
              <a:lnSpc>
                <a:spcPct val="100000"/>
              </a:lnSpc>
              <a:buSzPct val="45000"/>
              <a:buFont typeface="Arial"/>
              <a:buChar char="•"/>
            </a:pPr>
            <a:r>
              <a:rPr lang="en-GB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Pokrevenství – vztah mezi osobami pocházejícími z jediného předka (stupeň pokrevenství)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Příbuzenství – vztahy vzniklé manželstvím (vztahy k pokrevním příbuzným partnera)</a:t>
            </a:r>
            <a:endParaRPr/>
          </a:p>
          <a:p>
            <a:pPr marL="431640" indent="-320400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503280" y="301680"/>
            <a:ext cx="8351640" cy="1261800"/>
          </a:xfrm>
          <a:prstGeom prst="rect">
            <a:avLst/>
          </a:prstGeom>
          <a:noFill/>
          <a:ln>
            <a:noFill/>
          </a:ln>
        </p:spPr>
        <p:txBody>
          <a:bodyPr lIns="0" tIns="15120" rIns="0" bIns="0" anchor="ctr"/>
          <a:lstStyle/>
          <a:p>
            <a:pPr algn="ctr">
              <a:lnSpc>
                <a:spcPct val="100000"/>
              </a:lnSpc>
            </a:pPr>
            <a:r>
              <a:rPr lang="en-GB" sz="2400" b="1" strike="noStrike" spc="-1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Vývod, rozrod, rodokmen  - grafické znázornění</a:t>
            </a:r>
            <a:endParaRPr/>
          </a:p>
        </p:txBody>
      </p:sp>
      <p:pic>
        <p:nvPicPr>
          <p:cNvPr id="58" name="Picture 2"/>
          <p:cNvPicPr/>
          <p:nvPr/>
        </p:nvPicPr>
        <p:blipFill>
          <a:blip r:embed="rId3"/>
          <a:stretch/>
        </p:blipFill>
        <p:spPr>
          <a:xfrm>
            <a:off x="849240" y="1768320"/>
            <a:ext cx="817992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503280" y="301680"/>
            <a:ext cx="8351640" cy="1261800"/>
          </a:xfrm>
          <a:prstGeom prst="rect">
            <a:avLst/>
          </a:prstGeom>
          <a:noFill/>
          <a:ln>
            <a:noFill/>
          </a:ln>
        </p:spPr>
        <p:txBody>
          <a:bodyPr lIns="0" tIns="15120" rIns="0" bIns="0" anchor="ctr"/>
          <a:lstStyle/>
          <a:p>
            <a:pPr algn="ctr">
              <a:lnSpc>
                <a:spcPct val="100000"/>
              </a:lnSpc>
            </a:pPr>
            <a:r>
              <a:rPr lang="en-GB" sz="2400" b="1" strike="noStrike" spc="-1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Číslování předků ve vývodu</a:t>
            </a:r>
            <a:endParaRPr/>
          </a:p>
        </p:txBody>
      </p:sp>
      <p:sp>
        <p:nvSpPr>
          <p:cNvPr id="60" name="CustomShape 2"/>
          <p:cNvSpPr/>
          <p:nvPr/>
        </p:nvSpPr>
        <p:spPr>
          <a:xfrm>
            <a:off x="781560" y="5053320"/>
            <a:ext cx="9143640" cy="178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56520" rIns="90000" bIns="45000"/>
          <a:lstStyle/>
          <a:p>
            <a:pPr>
              <a:lnSpc>
                <a:spcPct val="95000"/>
              </a:lnSpc>
            </a:pPr>
            <a:r>
              <a:rPr lang="cs-CZ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Systém číslování Sosa – Stradonitz</a:t>
            </a:r>
            <a:endParaRPr/>
          </a:p>
          <a:p>
            <a:pPr>
              <a:lnSpc>
                <a:spcPct val="95000"/>
              </a:lnSpc>
            </a:pPr>
            <a:r>
              <a:rPr lang="cs-CZ" sz="1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-</a:t>
            </a:r>
            <a:r>
              <a:rPr lang="cs-CZ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s  výjimkou probanta č.1 mužům vždy patří sudé číslo a ženám číslo liché</a:t>
            </a:r>
            <a:endParaRPr/>
          </a:p>
          <a:p>
            <a:pPr>
              <a:lnSpc>
                <a:spcPct val="95000"/>
              </a:lnSpc>
            </a:pPr>
            <a:r>
              <a:rPr lang="cs-CZ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- každá generace pak začíná probantovým přímým předkem v otcovské linii, jehož číslo je dvojnásobkem</a:t>
            </a:r>
            <a:endParaRPr/>
          </a:p>
          <a:p>
            <a:pPr>
              <a:lnSpc>
                <a:spcPct val="95000"/>
              </a:lnSpc>
            </a:pPr>
            <a:r>
              <a:rPr lang="cs-CZ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  čísla předchozího.</a:t>
            </a:r>
            <a:endParaRPr/>
          </a:p>
          <a:p>
            <a:pPr algn="just">
              <a:lnSpc>
                <a:spcPct val="95000"/>
              </a:lnSpc>
            </a:pPr>
            <a:r>
              <a:rPr lang="cs-CZ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- každá generace obsahuje teoreticky tolik předků, jak velké je číslo prvního předka v otcovské linii.</a:t>
            </a:r>
            <a:endParaRPr/>
          </a:p>
          <a:p>
            <a:pPr algn="just">
              <a:lnSpc>
                <a:spcPct val="95000"/>
              </a:lnSpc>
            </a:pPr>
            <a:r>
              <a:rPr lang="cs-CZ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- číslo otce libovolného předka X je rovno X x 2.</a:t>
            </a:r>
            <a:endParaRPr/>
          </a:p>
          <a:p>
            <a:pPr algn="just">
              <a:lnSpc>
                <a:spcPct val="95000"/>
              </a:lnSpc>
            </a:pPr>
            <a:r>
              <a:rPr lang="cs-CZ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- matku tohoto předka X pak lze nalézti pod číslem rovným X x 2 + 1</a:t>
            </a:r>
            <a:endParaRPr/>
          </a:p>
        </p:txBody>
      </p:sp>
      <p:pic>
        <p:nvPicPr>
          <p:cNvPr id="61" name="Picture 3"/>
          <p:cNvPicPr/>
          <p:nvPr/>
        </p:nvPicPr>
        <p:blipFill>
          <a:blip r:embed="rId3"/>
          <a:stretch/>
        </p:blipFill>
        <p:spPr>
          <a:xfrm>
            <a:off x="863640" y="1728720"/>
            <a:ext cx="8981640" cy="3455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/>
          <p:cNvPicPr/>
          <p:nvPr/>
        </p:nvPicPr>
        <p:blipFill>
          <a:blip r:embed="rId3"/>
          <a:stretch/>
        </p:blipFill>
        <p:spPr>
          <a:xfrm>
            <a:off x="1174680" y="1768320"/>
            <a:ext cx="7527600" cy="4384440"/>
          </a:xfrm>
          <a:prstGeom prst="rect">
            <a:avLst/>
          </a:prstGeom>
          <a:ln>
            <a:noFill/>
          </a:ln>
        </p:spPr>
      </p:pic>
      <p:sp>
        <p:nvSpPr>
          <p:cNvPr id="63" name="CustomShape 1"/>
          <p:cNvSpPr/>
          <p:nvPr/>
        </p:nvSpPr>
        <p:spPr>
          <a:xfrm>
            <a:off x="360360" y="144360"/>
            <a:ext cx="9430920" cy="143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5160" rIns="90000" bIns="45000"/>
          <a:lstStyle/>
          <a:p>
            <a:pPr>
              <a:lnSpc>
                <a:spcPct val="95000"/>
              </a:lnSpc>
            </a:pPr>
            <a:endParaRPr/>
          </a:p>
          <a:p>
            <a:pPr>
              <a:lnSpc>
                <a:spcPct val="95000"/>
              </a:lnSpc>
            </a:pPr>
            <a:r>
              <a:rPr lang="cs-CZ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                         </a:t>
            </a:r>
            <a:r>
              <a:rPr lang="cs-CZ" sz="2400" b="1" strike="noStrike" spc="-1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Rozrod a rodokmen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Shape 1"/>
          <p:cNvSpPr txBox="1"/>
          <p:nvPr/>
        </p:nvSpPr>
        <p:spPr>
          <a:xfrm>
            <a:off x="503280" y="225360"/>
            <a:ext cx="8351640" cy="945720"/>
          </a:xfrm>
          <a:prstGeom prst="rect">
            <a:avLst/>
          </a:prstGeom>
          <a:noFill/>
          <a:ln>
            <a:noFill/>
          </a:ln>
        </p:spPr>
        <p:txBody>
          <a:bodyPr lIns="0" tIns="15120" rIns="0" bIns="0" anchor="ctr"/>
          <a:lstStyle/>
          <a:p>
            <a:pPr algn="ctr">
              <a:lnSpc>
                <a:spcPct val="100000"/>
              </a:lnSpc>
            </a:pPr>
            <a:r>
              <a:rPr lang="en-GB" sz="2400" b="1" strike="noStrike" spc="-1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Přehled pramenů a původci genealogických informací</a:t>
            </a:r>
            <a:endParaRPr/>
          </a:p>
        </p:txBody>
      </p:sp>
      <p:sp>
        <p:nvSpPr>
          <p:cNvPr id="65" name="TextShape 2"/>
          <p:cNvSpPr txBox="1"/>
          <p:nvPr/>
        </p:nvSpPr>
        <p:spPr>
          <a:xfrm>
            <a:off x="561960" y="1679400"/>
            <a:ext cx="8868960" cy="3288960"/>
          </a:xfrm>
          <a:prstGeom prst="rect">
            <a:avLst/>
          </a:prstGeom>
          <a:noFill/>
          <a:ln>
            <a:noFill/>
          </a:ln>
        </p:spPr>
        <p:txBody>
          <a:bodyPr lIns="0" tIns="11520" rIns="0" bIns="0"/>
          <a:lstStyle/>
          <a:p>
            <a:pPr marL="431640" indent="-320400">
              <a:lnSpc>
                <a:spcPct val="100000"/>
              </a:lnSpc>
              <a:buSzPct val="45000"/>
              <a:buFont typeface="Arial"/>
              <a:buChar char="•"/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Církev: matriky jako nejdůležitější pramen – v Čechách a na Moravě k byly zakládány většinou v 17. století. farní kroniky, matriční podklady – různé protokoly, ohlášky, evidence příbuzenských vztahů, knihy biřmovaných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Stát: úřední listiny – zemské desky, katastry (lánové rejstříky, rektifikační akta, další katastry atd.), později sčítací operáty, obecní kroniky, domovské listy, pracovní knížky, povolení k pobytu, vojenské podklady, civilní matriky od 1868</a:t>
            </a:r>
            <a:endParaRPr/>
          </a:p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Města, obce a panství: urbáře, gruntovní a další pozemkové knihy, fondy velkostatků,městské knihy, různé smlouvy- např. svatební, písemnosti cechů, písemnosti škola školních rad atd.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Shape 1"/>
          <p:cNvSpPr txBox="1"/>
          <p:nvPr/>
        </p:nvSpPr>
        <p:spPr>
          <a:xfrm>
            <a:off x="503280" y="225360"/>
            <a:ext cx="8351640" cy="945720"/>
          </a:xfrm>
          <a:prstGeom prst="rect">
            <a:avLst/>
          </a:prstGeom>
          <a:noFill/>
          <a:ln>
            <a:noFill/>
          </a:ln>
        </p:spPr>
        <p:txBody>
          <a:bodyPr lIns="0" tIns="15120" rIns="0" bIns="0" anchor="ctr"/>
          <a:lstStyle/>
          <a:p>
            <a:pPr algn="ctr">
              <a:lnSpc>
                <a:spcPct val="100000"/>
              </a:lnSpc>
            </a:pPr>
            <a:r>
              <a:rPr lang="en-GB" sz="2400" b="1" strike="noStrike" spc="-1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Genealogická literatura</a:t>
            </a:r>
            <a:endParaRPr/>
          </a:p>
        </p:txBody>
      </p:sp>
      <p:sp>
        <p:nvSpPr>
          <p:cNvPr id="67" name="TextShape 2"/>
          <p:cNvSpPr txBox="1"/>
          <p:nvPr/>
        </p:nvSpPr>
        <p:spPr>
          <a:xfrm>
            <a:off x="647640" y="1800360"/>
            <a:ext cx="8868960" cy="496692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28760" indent="-323640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Základní  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</a:t>
            </a:r>
            <a:r>
              <a:rPr lang="en-GB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genealogické příručky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Peterka, Josef: Cesta k rodinným kořenům, 2006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Řičař, Kristoslav:  Kdo jsou moji předkové a odkud přišli, 1995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Řičař, Kristoslav: Občanská genealogie 1999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Marečková, Marie: Příručka praktické genealogie , 1999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Pohanka, Henry: Sám proti toku času, aneb cesta k rodinným kořenům, 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</a:t>
            </a:r>
            <a:r>
              <a:rPr lang="en-GB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genealogické sborníky učebních textů,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Lutonský, Boleslav : Základy genealogie, soubor přednášek, 1999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ČGHS:  Sborník učebních textů pro začínající rodopisce, 1999</a:t>
            </a:r>
            <a:endParaRPr/>
          </a:p>
          <a:p>
            <a:pPr marL="431640" indent="-320400">
              <a:lnSpc>
                <a:spcPct val="100000"/>
              </a:lnSpc>
            </a:pPr>
            <a:endParaRPr/>
          </a:p>
          <a:p>
            <a:pPr marL="430200" indent="-321840">
              <a:lnSpc>
                <a:spcPct val="100000"/>
              </a:lnSpc>
            </a:pPr>
            <a:endParaRPr/>
          </a:p>
          <a:p>
            <a:pPr marL="430200" indent="-321840">
              <a:lnSpc>
                <a:spcPct val="100000"/>
              </a:lnSpc>
            </a:pPr>
            <a:endParaRPr/>
          </a:p>
          <a:p>
            <a:pPr marL="430200" indent="-321840">
              <a:lnSpc>
                <a:spcPct val="100000"/>
              </a:lnSpc>
            </a:pPr>
            <a:endParaRPr/>
          </a:p>
          <a:p>
            <a:pPr marL="430200" indent="-321840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Shape 1"/>
          <p:cNvSpPr txBox="1"/>
          <p:nvPr/>
        </p:nvSpPr>
        <p:spPr>
          <a:xfrm>
            <a:off x="503280" y="1768320"/>
            <a:ext cx="8868960" cy="5287680"/>
          </a:xfrm>
          <a:prstGeom prst="rect">
            <a:avLst/>
          </a:prstGeom>
          <a:noFill/>
          <a:ln>
            <a:noFill/>
          </a:ln>
        </p:spPr>
        <p:txBody>
          <a:bodyPr lIns="0" tIns="14040" rIns="0" bIns="0"/>
          <a:lstStyle/>
          <a:p>
            <a:pPr marL="431640" indent="-320400">
              <a:lnSpc>
                <a:spcPct val="100000"/>
              </a:lnSpc>
            </a:pPr>
            <a:r>
              <a:rPr lang="en-GB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</a:t>
            </a:r>
            <a:r>
              <a:rPr lang="en-GB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genealogické slovníky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Kasalický, Václav: Německo – český slovník pro genealogy, 1997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Mareš, Jan: Latinsko – český slovník pro genealogy, 1996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Lutonský, Boleslav: Latinsko-německo-český slovník nemocí, úrazů a příčin úmrtí, 1995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</a:t>
            </a:r>
            <a:r>
              <a:rPr lang="en-GB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speciální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ČGHSP: Učebnice čtení starých textů, 2003 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Vlastivěda moravská, reedice Garn po r. 2005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Hosák, Ladislav: Historický místopis země moravskoslezské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Moldánová, Dobrava: Naše příjmení, 2010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Salajka, Milan: Kalendář, osobní jména a křesťanské svátky, 1995</a:t>
            </a:r>
            <a:endParaRPr/>
          </a:p>
          <a:p>
            <a:pPr marL="431640" indent="-320400">
              <a:lnSpc>
                <a:spcPct val="100000"/>
              </a:lnSpc>
            </a:pPr>
            <a:r>
              <a:rPr lang="en-GB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Beránek, Karel: Písmo našich listin a textů od 12. do 20. století, 1982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9382</TotalTime>
  <Words>1312</Words>
  <Application>Microsoft Office PowerPoint</Application>
  <PresentationFormat>Vlastní</PresentationFormat>
  <Paragraphs>116</Paragraphs>
  <Slides>13</Slides>
  <Notes>13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Základy genealogie – aneb jak sestavit rodokmen leden – duben 2016    Městská knihovna Blansko ve spolupráci s Moravskou genealogickou a heraldickou společností</dc:title>
  <dc:creator>Pavel Přikryl</dc:creator>
  <cp:lastModifiedBy>Pavel Přikryl</cp:lastModifiedBy>
  <cp:revision>39</cp:revision>
  <cp:lastPrinted>1601-01-01T00:00:00Z</cp:lastPrinted>
  <dcterms:created xsi:type="dcterms:W3CDTF">2013-06-02T11:52:27Z</dcterms:created>
  <dcterms:modified xsi:type="dcterms:W3CDTF">2016-01-14T09:38:28Z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Notes">
    <vt:i4>13</vt:i4>
  </property>
  <property fmtid="{D5CDD505-2E9C-101B-9397-08002B2CF9AE}" pid="7" name="PresentationFormat">
    <vt:lpwstr>Custom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13</vt:i4>
  </property>
</Properties>
</file>