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notesSlides/notesSlide1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2.xml.rels" ContentType="application/vnd.openxmlformats-package.relationships+xml"/>
  <Override PartName="/ppt/notesSlides/_rels/notesSlide3.xml.rels" ContentType="application/vnd.openxmlformats-package.relationships+xml"/>
  <Override PartName="/ppt/notesSlides/_rels/notesSlide4.xml.rels" ContentType="application/vnd.openxmlformats-package.relationships+xml"/>
  <Override PartName="/ppt/notesSlides/_rels/notesSlide5.xml.rels" ContentType="application/vnd.openxmlformats-package.relationships+xml"/>
  <Override PartName="/ppt/notesSlides/_rels/notesSlide6.xml.rels" ContentType="application/vnd.openxmlformats-package.relationships+xml"/>
  <Override PartName="/ppt/notesSlides/_rels/notesSlide7.xml.rels" ContentType="application/vnd.openxmlformats-package.relationship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heme/theme1.xml" ContentType="application/vnd.openxmlformats-officedocument.theme+xml"/>
  <Override PartName="/ppt/theme/theme2.xml" ContentType="application/vnd.openxmlformats-officedocument.theme+xml"/>
  <Override PartName="/ppt/media/image1.png" ContentType="image/png"/>
  <Override PartName="/ppt/media/image2.png" ContentType="image/png"/>
  <Override PartName="/ppt/media/image3.png" ContentType="image/png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/>
          <a:p>
            <a:r>
              <a:rPr lang="cs-CZ" sz="2000" spc="-1">
                <a:latin typeface="Arial"/>
              </a:rPr>
              <a:t>Klikněte pro úpravu formátu komentářů</a:t>
            </a:r>
            <a:endParaRPr/>
          </a:p>
        </p:txBody>
      </p:sp>
      <p:sp>
        <p:nvSpPr>
          <p:cNvPr id="38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r>
              <a:rPr lang="cs-CZ" sz="1400" spc="-1">
                <a:latin typeface="Times New Roman"/>
              </a:rPr>
              <a:t>&lt;záhlaví&gt;</a:t>
            </a:r>
            <a:endParaRPr/>
          </a:p>
        </p:txBody>
      </p:sp>
      <p:sp>
        <p:nvSpPr>
          <p:cNvPr id="39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lang="cs-CZ" sz="1400" spc="-1">
                <a:latin typeface="Times New Roman"/>
              </a:rPr>
              <a:t>&lt;datum/čas&gt;</a:t>
            </a:r>
            <a:endParaRPr/>
          </a:p>
        </p:txBody>
      </p:sp>
      <p:sp>
        <p:nvSpPr>
          <p:cNvPr id="40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r>
              <a:rPr lang="cs-CZ" sz="1400" spc="-1">
                <a:latin typeface="Times New Roman"/>
              </a:rPr>
              <a:t>&lt;zápatí&gt;</a:t>
            </a:r>
            <a:endParaRPr/>
          </a:p>
        </p:txBody>
      </p:sp>
      <p:sp>
        <p:nvSpPr>
          <p:cNvPr id="41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pPr algn="r"/>
            <a:fld id="{968B8947-8463-4C56-9A4F-D231FBC2558C}" type="slidenum">
              <a:rPr lang="cs-CZ" sz="1400" spc="-1">
                <a:latin typeface="Times New Roman"/>
              </a:rPr>
              <a:t>&lt;číslo&gt;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CustomShape 1"/>
          <p:cNvSpPr/>
          <p:nvPr/>
        </p:nvSpPr>
        <p:spPr>
          <a:xfrm>
            <a:off x="4278240" y="10156680"/>
            <a:ext cx="3275280" cy="528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/>
          <a:p>
            <a:pPr algn="r">
              <a:lnSpc>
                <a:spcPct val="95000"/>
              </a:lnSpc>
            </a:pPr>
            <a:fld id="{DC890473-593D-48F7-924F-3F7F5CE72F78}" type="slidenum">
              <a:rPr lang="cs-CZ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&lt;číslo&gt;</a:t>
            </a:fld>
            <a:endParaRPr/>
          </a:p>
        </p:txBody>
      </p:sp>
      <p:sp>
        <p:nvSpPr>
          <p:cNvPr id="57" name="CustomShape 2"/>
          <p:cNvSpPr/>
          <p:nvPr/>
        </p:nvSpPr>
        <p:spPr>
          <a:xfrm>
            <a:off x="755640" y="5078520"/>
            <a:ext cx="6046920" cy="4810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24840" bIns="0"/>
          <a:p>
            <a:pPr marL="216000">
              <a:lnSpc>
                <a:spcPct val="100000"/>
              </a:lnSpc>
            </a:pPr>
            <a:r>
              <a:rPr lang="cs-CZ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1. úvod</a:t>
            </a:r>
            <a:endParaRPr/>
          </a:p>
          <a:p>
            <a:pPr marL="216000">
              <a:lnSpc>
                <a:spcPct val="100000"/>
              </a:lnSpc>
            </a:pPr>
            <a:r>
              <a:rPr lang="cs-CZ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2. představení</a:t>
            </a:r>
            <a:endParaRPr/>
          </a:p>
          <a:p>
            <a:pPr marL="216000">
              <a:lnSpc>
                <a:spcPct val="100000"/>
              </a:lnSpc>
            </a:pPr>
            <a:r>
              <a:rPr lang="cs-CZ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3. cíl cyklu a očekávání publika</a:t>
            </a:r>
            <a:endParaRPr/>
          </a:p>
          <a:p>
            <a:pPr marL="216000">
              <a:lnSpc>
                <a:spcPct val="100000"/>
              </a:lnSpc>
            </a:pPr>
            <a:r>
              <a:rPr lang="cs-CZ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4. základní otázka</a:t>
            </a:r>
            <a:endParaRPr/>
          </a:p>
          <a:p>
            <a:pPr marL="216000">
              <a:lnSpc>
                <a:spcPct val="100000"/>
              </a:lnSpc>
            </a:pPr>
            <a:r>
              <a:rPr lang="cs-CZ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5. </a:t>
            </a:r>
            <a:endParaRPr/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755640" y="5078520"/>
            <a:ext cx="6042240" cy="48056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CustomShape 1"/>
          <p:cNvSpPr/>
          <p:nvPr/>
        </p:nvSpPr>
        <p:spPr>
          <a:xfrm>
            <a:off x="4278240" y="10156680"/>
            <a:ext cx="3275280" cy="528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/>
          <a:p>
            <a:pPr algn="r">
              <a:lnSpc>
                <a:spcPct val="95000"/>
              </a:lnSpc>
            </a:pPr>
            <a:fld id="{178184C0-69F2-455F-8DF1-876EAAB81FE3}" type="slidenum">
              <a:rPr lang="cs-CZ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&lt;číslo&gt;</a:t>
            </a:fld>
            <a:endParaRPr/>
          </a:p>
        </p:txBody>
      </p:sp>
      <p:sp>
        <p:nvSpPr>
          <p:cNvPr id="60" name="CustomShape 2"/>
          <p:cNvSpPr/>
          <p:nvPr/>
        </p:nvSpPr>
        <p:spPr>
          <a:xfrm>
            <a:off x="755640" y="5078520"/>
            <a:ext cx="6046920" cy="4810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755640" y="5078520"/>
            <a:ext cx="6042240" cy="48056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CustomShape 1"/>
          <p:cNvSpPr/>
          <p:nvPr/>
        </p:nvSpPr>
        <p:spPr>
          <a:xfrm>
            <a:off x="4278240" y="10156680"/>
            <a:ext cx="3275280" cy="528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/>
          <a:p>
            <a:pPr algn="r">
              <a:lnSpc>
                <a:spcPct val="95000"/>
              </a:lnSpc>
            </a:pPr>
            <a:fld id="{0DFF9752-7FC0-4DEA-BAC5-34D04632E3DE}" type="slidenum">
              <a:rPr lang="cs-CZ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&lt;číslo&gt;</a:t>
            </a:fld>
            <a:endParaRPr/>
          </a:p>
        </p:txBody>
      </p:sp>
      <p:sp>
        <p:nvSpPr>
          <p:cNvPr id="63" name="CustomShape 2"/>
          <p:cNvSpPr/>
          <p:nvPr/>
        </p:nvSpPr>
        <p:spPr>
          <a:xfrm>
            <a:off x="755640" y="5078520"/>
            <a:ext cx="6046920" cy="4810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755640" y="5078520"/>
            <a:ext cx="6042240" cy="48056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CustomShape 1"/>
          <p:cNvSpPr/>
          <p:nvPr/>
        </p:nvSpPr>
        <p:spPr>
          <a:xfrm>
            <a:off x="4278240" y="10156680"/>
            <a:ext cx="3275280" cy="528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/>
          <a:p>
            <a:pPr algn="r">
              <a:lnSpc>
                <a:spcPct val="95000"/>
              </a:lnSpc>
            </a:pPr>
            <a:fld id="{E6A0A190-8FD0-4427-A2AA-70A29EAC4FCB}" type="slidenum">
              <a:rPr lang="cs-CZ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&lt;číslo&gt;</a:t>
            </a:fld>
            <a:endParaRPr/>
          </a:p>
        </p:txBody>
      </p:sp>
      <p:sp>
        <p:nvSpPr>
          <p:cNvPr id="66" name="CustomShape 2"/>
          <p:cNvSpPr/>
          <p:nvPr/>
        </p:nvSpPr>
        <p:spPr>
          <a:xfrm>
            <a:off x="755640" y="5078520"/>
            <a:ext cx="6046920" cy="4810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755640" y="5078520"/>
            <a:ext cx="6042240" cy="48056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CustomShape 1"/>
          <p:cNvSpPr/>
          <p:nvPr/>
        </p:nvSpPr>
        <p:spPr>
          <a:xfrm>
            <a:off x="4278240" y="10156680"/>
            <a:ext cx="3275280" cy="528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/>
          <a:p>
            <a:pPr algn="r">
              <a:lnSpc>
                <a:spcPct val="95000"/>
              </a:lnSpc>
            </a:pPr>
            <a:fld id="{032BE019-4242-4A3C-AD40-A0202E5FE3EB}" type="slidenum">
              <a:rPr lang="cs-CZ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&lt;číslo&gt;</a:t>
            </a:fld>
            <a:endParaRPr/>
          </a:p>
        </p:txBody>
      </p:sp>
      <p:sp>
        <p:nvSpPr>
          <p:cNvPr id="69" name="CustomShape 2"/>
          <p:cNvSpPr/>
          <p:nvPr/>
        </p:nvSpPr>
        <p:spPr>
          <a:xfrm>
            <a:off x="755640" y="5078520"/>
            <a:ext cx="6046920" cy="4810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755640" y="5078520"/>
            <a:ext cx="6042240" cy="48056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CustomShape 1"/>
          <p:cNvSpPr/>
          <p:nvPr/>
        </p:nvSpPr>
        <p:spPr>
          <a:xfrm>
            <a:off x="4278240" y="10156680"/>
            <a:ext cx="3275280" cy="528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/>
          <a:p>
            <a:pPr algn="r">
              <a:lnSpc>
                <a:spcPct val="95000"/>
              </a:lnSpc>
            </a:pPr>
            <a:fld id="{479B6C83-AD2F-474D-B73D-07532EF53B27}" type="slidenum">
              <a:rPr lang="cs-CZ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&lt;číslo&gt;</a:t>
            </a:fld>
            <a:endParaRPr/>
          </a:p>
        </p:txBody>
      </p:sp>
      <p:sp>
        <p:nvSpPr>
          <p:cNvPr id="72" name="CustomShape 2"/>
          <p:cNvSpPr/>
          <p:nvPr/>
        </p:nvSpPr>
        <p:spPr>
          <a:xfrm>
            <a:off x="755640" y="5078520"/>
            <a:ext cx="6046920" cy="4810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755640" y="5078520"/>
            <a:ext cx="6042240" cy="48056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CustomShape 1"/>
          <p:cNvSpPr/>
          <p:nvPr/>
        </p:nvSpPr>
        <p:spPr>
          <a:xfrm>
            <a:off x="4278240" y="10156680"/>
            <a:ext cx="3275280" cy="528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/>
          <a:p>
            <a:pPr algn="r">
              <a:lnSpc>
                <a:spcPct val="95000"/>
              </a:lnSpc>
            </a:pPr>
            <a:fld id="{4B02ABA0-C9FB-4EB4-9B5E-0D12D6FD0FC8}" type="slidenum">
              <a:rPr lang="cs-CZ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&lt;číslo&gt;</a:t>
            </a:fld>
            <a:endParaRPr/>
          </a:p>
        </p:txBody>
      </p:sp>
      <p:sp>
        <p:nvSpPr>
          <p:cNvPr id="75" name="CustomShape 2"/>
          <p:cNvSpPr/>
          <p:nvPr/>
        </p:nvSpPr>
        <p:spPr>
          <a:xfrm>
            <a:off x="755640" y="5078520"/>
            <a:ext cx="6046920" cy="4810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755640" y="5078520"/>
            <a:ext cx="6042240" cy="48056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35" name="" descr=""/>
          <p:cNvPicPr/>
          <p:nvPr/>
        </p:nvPicPr>
        <p:blipFill>
          <a:blip r:embed="rId2"/>
          <a:stretch/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  <p:pic>
        <p:nvPicPr>
          <p:cNvPr id="36" name="" descr=""/>
          <p:cNvPicPr/>
          <p:nvPr/>
        </p:nvPicPr>
        <p:blipFill>
          <a:blip r:embed="rId3"/>
          <a:stretch/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1" descr=""/>
          <p:cNvPicPr/>
          <p:nvPr/>
        </p:nvPicPr>
        <p:blipFill>
          <a:blip r:embed="rId2"/>
          <a:stretch/>
        </p:blipFill>
        <p:spPr>
          <a:xfrm>
            <a:off x="0" y="0"/>
            <a:ext cx="10077480" cy="7553520"/>
          </a:xfrm>
          <a:prstGeom prst="rect">
            <a:avLst/>
          </a:prstGeom>
          <a:ln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cs-CZ" sz="4400" spc="-1">
                <a:latin typeface="Arial"/>
              </a:rPr>
              <a:t>Klikněte pro úpravu formátu textu nadpisu</a:t>
            </a:r>
            <a:endParaRPr/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3200" spc="-1">
                <a:latin typeface="Arial"/>
              </a:rPr>
              <a:t>Klikněte pro úpravu formátu textu osnovy</a:t>
            </a:r>
            <a:endParaRPr/>
          </a:p>
          <a:p>
            <a:pPr lvl="1" marL="864000" indent="-324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cs-CZ" sz="2800" spc="-1">
                <a:latin typeface="Arial"/>
              </a:rPr>
              <a:t>Druhá úroveň</a:t>
            </a:r>
            <a:endParaRPr/>
          </a:p>
          <a:p>
            <a:pPr lvl="2" marL="1296000" indent="-288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2400" spc="-1">
                <a:latin typeface="Arial"/>
              </a:rPr>
              <a:t>Třetí úroveň</a:t>
            </a:r>
            <a:endParaRPr/>
          </a:p>
          <a:p>
            <a:pPr lvl="3" marL="1728000" indent="-216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cs-CZ" sz="2000" spc="-1">
                <a:latin typeface="Arial"/>
              </a:rPr>
              <a:t>Čtvrtá úroveň osnovy</a:t>
            </a:r>
            <a:endParaRPr/>
          </a:p>
          <a:p>
            <a:pPr lvl="4" marL="2160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2000" spc="-1">
                <a:latin typeface="Arial"/>
              </a:rPr>
              <a:t>Pátá úroveň osnovy</a:t>
            </a:r>
            <a:endParaRPr/>
          </a:p>
          <a:p>
            <a:pPr lvl="5" marL="2592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2000" spc="-1">
                <a:latin typeface="Arial"/>
              </a:rPr>
              <a:t>Šestá úroveň</a:t>
            </a:r>
            <a:endParaRPr/>
          </a:p>
          <a:p>
            <a:pPr lvl="6" marL="3024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2000" spc="-1">
                <a:latin typeface="Arial"/>
              </a:rPr>
              <a:t>Sedmá úroveň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stomShape 1"/>
          <p:cNvSpPr/>
          <p:nvPr/>
        </p:nvSpPr>
        <p:spPr>
          <a:xfrm>
            <a:off x="432000" y="347040"/>
            <a:ext cx="9069480" cy="2171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5120" bIns="0" anchor="ctr"/>
          <a:p>
            <a:r>
              <a:rPr b="1" lang="cs-CZ" sz="24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                                   </a:t>
            </a:r>
            <a:endParaRPr/>
          </a:p>
          <a:p>
            <a:r>
              <a:rPr b="1" lang="cs-CZ" sz="24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                               </a:t>
            </a:r>
            <a:r>
              <a:rPr b="1" lang="cs-CZ" sz="22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Základy genealogie II </a:t>
            </a:r>
            <a:endParaRPr/>
          </a:p>
          <a:p>
            <a:r>
              <a:rPr b="1" lang="cs-CZ" sz="22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              </a:t>
            </a:r>
            <a:r>
              <a:rPr b="1" lang="cs-CZ" sz="22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čtení starého písma, možnosti řešení problémů při</a:t>
            </a:r>
            <a:endParaRPr/>
          </a:p>
          <a:p>
            <a:r>
              <a:rPr b="1" lang="cs-CZ" sz="22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                                 </a:t>
            </a:r>
            <a:r>
              <a:rPr b="1" lang="cs-CZ" sz="22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sestavování rodokmenu</a:t>
            </a:r>
            <a:endParaRPr/>
          </a:p>
          <a:p>
            <a:r>
              <a:rPr b="1" lang="cs-CZ" sz="22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                                   </a:t>
            </a:r>
            <a:r>
              <a:rPr b="1" lang="cs-CZ" sz="22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září – prosinec  2016</a:t>
            </a:r>
            <a:endParaRPr/>
          </a:p>
          <a:p>
            <a:endParaRPr/>
          </a:p>
          <a:p>
            <a:r>
              <a:rPr lang="cs-CZ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</a:t>
            </a:r>
            <a:endParaRPr/>
          </a:p>
          <a:p>
            <a:pPr algn="ctr">
              <a:lnSpc>
                <a:spcPct val="100000"/>
              </a:lnSpc>
            </a:pPr>
            <a:r>
              <a:rPr lang="cs-CZ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Městská knihovna Blansko ve spolupráci s Moravskou genealogickou a heraldickou společností</a:t>
            </a:r>
            <a:endParaRPr/>
          </a:p>
        </p:txBody>
      </p:sp>
      <p:sp>
        <p:nvSpPr>
          <p:cNvPr id="43" name="CustomShape 2"/>
          <p:cNvSpPr/>
          <p:nvPr/>
        </p:nvSpPr>
        <p:spPr>
          <a:xfrm>
            <a:off x="503280" y="2735280"/>
            <a:ext cx="8867880" cy="3395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640" bIns="0"/>
          <a:p>
            <a:pPr algn="just">
              <a:lnSpc>
                <a:spcPct val="93000"/>
              </a:lnSpc>
            </a:pPr>
            <a:endParaRPr/>
          </a:p>
          <a:p>
            <a:pPr algn="just">
              <a:lnSpc>
                <a:spcPct val="93000"/>
              </a:lnSpc>
            </a:pPr>
            <a:endParaRPr/>
          </a:p>
          <a:p>
            <a:pPr algn="just">
              <a:lnSpc>
                <a:spcPct val="93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cs-CZ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Cyklus čtyř přednášek zaměřený na čtení latinských zápisů, českého novogotického písma a německého kurentu, na příkladech matričních zápisů a dalších dokumentů, doplněný o možná řešení problémů vznikajících při sestavování rodokmenu</a:t>
            </a:r>
            <a:endParaRPr/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stomShape 1"/>
          <p:cNvSpPr/>
          <p:nvPr/>
        </p:nvSpPr>
        <p:spPr>
          <a:xfrm>
            <a:off x="503280" y="225360"/>
            <a:ext cx="8350560" cy="944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5120" bIns="0" anchor="ctr"/>
          <a:p>
            <a:pPr algn="ctr">
              <a:lnSpc>
                <a:spcPct val="100000"/>
              </a:lnSpc>
            </a:pPr>
            <a:r>
              <a:rPr b="1" lang="cs-CZ" sz="24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Program cyklu přednášek</a:t>
            </a:r>
            <a:endParaRPr/>
          </a:p>
        </p:txBody>
      </p:sp>
      <p:sp>
        <p:nvSpPr>
          <p:cNvPr id="45" name="CustomShape 2"/>
          <p:cNvSpPr/>
          <p:nvPr/>
        </p:nvSpPr>
        <p:spPr>
          <a:xfrm>
            <a:off x="513000" y="1768320"/>
            <a:ext cx="8867880" cy="5070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4040" bIns="0"/>
          <a:p>
            <a:pPr>
              <a:lnSpc>
                <a:spcPct val="100000"/>
              </a:lnSpc>
            </a:pP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1. Úvod – transliterace,  transkripce, vývoj písma, písmo novogotické, kurent, písmo humanistické a latinka, zkratky, značky, ligatury, spřežky a diakritika, vzory písem a číslic, rozdíly v Čechách a na Moravě, čtení latinských textů  - humanistické písmo – Čt. 22.9.2016</a:t>
            </a:r>
            <a:endParaRPr/>
          </a:p>
          <a:p>
            <a:pPr>
              <a:lnSpc>
                <a:spcPct val="100000"/>
              </a:lnSpc>
            </a:pP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2. České novogotické písmo kurzivní a knižní, čtení textů – St.12.10.2016</a:t>
            </a:r>
            <a:endParaRPr/>
          </a:p>
          <a:p>
            <a:pPr>
              <a:lnSpc>
                <a:spcPct val="100000"/>
              </a:lnSpc>
            </a:pP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3. Německé novogotické písmo kurzivní a knižní, čtení textů – St. 9.11. 2016</a:t>
            </a:r>
            <a:endParaRPr/>
          </a:p>
          <a:p>
            <a:pPr>
              <a:lnSpc>
                <a:spcPct val="100000"/>
              </a:lnSpc>
            </a:pP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4. Čtení textů mimomatričních pramenů,  sestavování rodokmenu na základě matričních zápisů – obecné zásady a postupy, řešení problémů – St. 7.12.2016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ustomShape 1"/>
          <p:cNvSpPr/>
          <p:nvPr/>
        </p:nvSpPr>
        <p:spPr>
          <a:xfrm>
            <a:off x="561960" y="1655640"/>
            <a:ext cx="9156960" cy="3094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20160" bIns="0"/>
          <a:p>
            <a:pPr marL="432000" indent="-32292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1"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Výuka čtení starých textů</a:t>
            </a: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– individuální domácí studium, kolektivní výuka v kurzu</a:t>
            </a:r>
            <a:endParaRPr/>
          </a:p>
          <a:p>
            <a:pPr marL="432000" indent="-32292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- poznání jednotlivých písem textu, hláskování, slabikování,</a:t>
            </a:r>
            <a:r>
              <a:rPr b="1"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ne “globální “ čtení</a:t>
            </a:r>
            <a:endParaRPr/>
          </a:p>
          <a:p>
            <a:pPr marL="432000" indent="-32292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1"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- </a:t>
            </a: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používání vzorových písem (novogotické v různých časových obdobích, různé druhy kurentu apod.)</a:t>
            </a:r>
            <a:endParaRPr/>
          </a:p>
          <a:p>
            <a:pPr marL="432000" indent="-32292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- majuskulní písmo  - často rozmanitá kresba, nutnost dešifrace, duktus (směr a posloupnost jednotlivých tahů pera)</a:t>
            </a:r>
            <a:endParaRPr/>
          </a:p>
          <a:p>
            <a:pPr marL="432000" indent="-32292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1"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Transliterace</a:t>
            </a: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– starý text písmenko po písmenku přepisujeme pomocí písmen dnes používaných tvarů, zachováme interpunkci, členění vět, zkratky a značky</a:t>
            </a:r>
            <a:endParaRPr/>
          </a:p>
          <a:p>
            <a:pPr marL="432000" indent="-32292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1"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Transkripce</a:t>
            </a: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– přepis textu do soudobé řeči v souladu s platnou gramatikou, původní smysl musí být zachován</a:t>
            </a:r>
            <a:endParaRPr/>
          </a:p>
          <a:p>
            <a:pPr marL="432000" indent="-32292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1"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Čtení latinských a německých textů</a:t>
            </a: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-  není zcela bezpodmínečně nutná znalost jazyka, ale je výhodou. Nutná je ale znalost  písma – kurent, švabach, české novogotické písmo kurzivní, starší typy humanistického písma</a:t>
            </a:r>
            <a:endParaRPr/>
          </a:p>
          <a:p>
            <a:pPr marL="432000" indent="-32292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1"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Nutnost používání slovníků:</a:t>
            </a: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                                                                                                                             Latinské – pro klasickou latinu, Mareš: Latinsko-český slovník pro genealogy                                                Německé – spíše staré slovníky</a:t>
            </a:r>
            <a:endParaRPr/>
          </a:p>
          <a:p>
            <a:pPr marL="432000" indent="-32292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</a:t>
            </a:r>
            <a:endParaRPr/>
          </a:p>
        </p:txBody>
      </p:sp>
      <p:sp>
        <p:nvSpPr>
          <p:cNvPr id="47" name="CustomShape 2"/>
          <p:cNvSpPr/>
          <p:nvPr/>
        </p:nvSpPr>
        <p:spPr>
          <a:xfrm>
            <a:off x="432000" y="194760"/>
            <a:ext cx="9286920" cy="1100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5120" bIns="0"/>
          <a:p>
            <a:r>
              <a:rPr b="1" lang="cs-CZ" sz="22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Úvod – transliterace,  transkripce, vývoj písma, písmo novogotické, kurent, písmo humanistické a latinka, zkratky, značky, ligatury, spřežky a diakritika, vzory písem a číslic, rozdíly v Čechách a na Moravě, čtení latinských textů v matričních zápisech – příklady</a:t>
            </a:r>
            <a:endParaRPr/>
          </a:p>
        </p:txBody>
      </p:sp>
    </p:spTree>
  </p:cSld>
  <p:timing>
    <p:tnLst>
      <p:par>
        <p:cTn id="5" dur="indefinite" restart="never" nodeType="tmRoot">
          <p:childTnLst>
            <p:seq>
              <p:cTn id="6" nodeType="mainSeq">
                <p:childTnLst>
                  <p:par>
                    <p:cTn id="7" fill="freeze">
                      <p:stCondLst>
                        <p:cond delay="indefinite"/>
                      </p:stCondLst>
                      <p:childTnLst>
                        <p:par>
                          <p:cTn id="8" fill="freeze">
                            <p:stCondLst>
                              <p:cond delay="0"/>
                            </p:stCondLst>
                            <p:childTnLst>
                              <p:par>
                                <p:cTn id="9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CustomShape 1"/>
          <p:cNvSpPr/>
          <p:nvPr/>
        </p:nvSpPr>
        <p:spPr>
          <a:xfrm>
            <a:off x="287280" y="1768320"/>
            <a:ext cx="9429840" cy="4383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5120" bIns="0"/>
          <a:p>
            <a:pPr marL="390600" indent="-284400">
              <a:lnSpc>
                <a:spcPct val="100000"/>
              </a:lnSpc>
              <a:buSzPct val="45000"/>
              <a:buFont typeface="Arial"/>
              <a:buChar char="•"/>
            </a:pPr>
            <a:r>
              <a:rPr b="1"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Postup čtení</a:t>
            </a: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– trasliterování zápisu nebo dokumentu bez nutnosti dokonale porozumět obsahu, pak překládat pomocí slovníků nebo s pomocí znalého překladatele                                                                                              Matriční zápisy – opakovatelná šablona, latinské texty psány humanistickým písmem (latinkou)                          Kde hledat pomoc – genealogická fóra ( např. actapublica.eu, genealogie.taby.cz), odborník</a:t>
            </a:r>
            <a:endParaRPr/>
          </a:p>
          <a:p>
            <a:pPr marL="390600" indent="-284400">
              <a:lnSpc>
                <a:spcPct val="100000"/>
              </a:lnSpc>
              <a:buSzPct val="45000"/>
              <a:buFont typeface="Arial"/>
              <a:buChar char="•"/>
            </a:pPr>
            <a:r>
              <a:rPr b="1"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Historický vývoj jednotlivých druhů písma</a:t>
            </a: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– přednáška č. 5 v 1. kurzu, najít v genealogické učebnici nebo příručce </a:t>
            </a:r>
            <a:endParaRPr/>
          </a:p>
          <a:p>
            <a:pPr marL="390600" indent="-284400">
              <a:lnSpc>
                <a:spcPct val="100000"/>
              </a:lnSpc>
              <a:buSzPct val="45000"/>
              <a:buFont typeface="Arial"/>
              <a:buChar char="•"/>
            </a:pP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Od 15. století vývoj latinského písma  ve dvou větvích : novogotické  písmo (původ v písmu gotickém) a humanistické písmo (původ v karolině)</a:t>
            </a:r>
            <a:endParaRPr/>
          </a:p>
          <a:p>
            <a:pPr marL="390600" indent="-284400">
              <a:lnSpc>
                <a:spcPct val="100000"/>
              </a:lnSpc>
              <a:buSzPct val="45000"/>
              <a:buFont typeface="Arial"/>
              <a:buChar char="•"/>
            </a:pPr>
            <a:r>
              <a:rPr b="1"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Novogotické písmo </a:t>
            </a: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                                                                                                                   </a:t>
            </a:r>
            <a:endParaRPr/>
          </a:p>
          <a:p>
            <a:pPr marL="390600" indent="-284400">
              <a:lnSpc>
                <a:spcPct val="100000"/>
              </a:lnSpc>
              <a:buSzPct val="45000"/>
              <a:buFont typeface="Arial"/>
              <a:buChar char="•"/>
            </a:pP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</a:t>
            </a: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- švabach, novogotické písmo kurzivní a jeho německá verze kurent   (polokurziva kreslené písmo – kanzlei a fraktura)                                                                                                                                                                     - české novogotické písmo kurzivní – rozdíly v Čechách a na Moravě </a:t>
            </a:r>
            <a:endParaRPr/>
          </a:p>
          <a:p>
            <a:pPr marL="390600" indent="-284400">
              <a:lnSpc>
                <a:spcPct val="100000"/>
              </a:lnSpc>
              <a:buSzPct val="45000"/>
              <a:buFont typeface="Arial"/>
              <a:buChar char="•"/>
            </a:pPr>
            <a:r>
              <a:rPr b="1"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Humanistické písmo   </a:t>
            </a: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                                                               </a:t>
            </a:r>
            <a:endParaRPr/>
          </a:p>
          <a:p>
            <a:pPr marL="390600" indent="-284400">
              <a:lnSpc>
                <a:spcPct val="100000"/>
              </a:lnSpc>
              <a:buSzPct val="45000"/>
              <a:buFont typeface="Arial"/>
              <a:buChar char="•"/>
            </a:pP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- vývoj k latince, přechod v německy hovořících zemích                                                       </a:t>
            </a:r>
            <a:endParaRPr/>
          </a:p>
          <a:p>
            <a:pPr marL="390600" indent="-284400">
              <a:lnSpc>
                <a:spcPct val="100000"/>
              </a:lnSpc>
              <a:buSzPct val="45000"/>
              <a:buFont typeface="Arial"/>
              <a:buChar char="•"/>
            </a:pPr>
            <a:r>
              <a:rPr b="1"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Číslice</a:t>
            </a: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– římské číslice založené na 7 písmenech abecedy – I,V,X,L,C,D,M,  ( existovaly i minuskulní číslice)                  arabské číslice                                                                                                                                                             zajímavost – latinské chronogramy se zvýrazněnými písmeny                                                                                </a:t>
            </a:r>
            <a:r>
              <a:rPr b="1"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D</a:t>
            </a: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e</a:t>
            </a:r>
            <a:r>
              <a:rPr b="1"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V</a:t>
            </a: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oto  </a:t>
            </a:r>
            <a:r>
              <a:rPr b="1"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C</a:t>
            </a: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hr</a:t>
            </a:r>
            <a:r>
              <a:rPr b="1"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I</a:t>
            </a: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st</a:t>
            </a:r>
            <a:r>
              <a:rPr b="1"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I</a:t>
            </a: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a</a:t>
            </a:r>
            <a:r>
              <a:rPr b="1"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MIC</a:t>
            </a: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o (oddanému Kristovu příteli)  D+V+C+I+I+M+I+C       1708  </a:t>
            </a:r>
            <a:endParaRPr/>
          </a:p>
          <a:p>
            <a:pPr marL="390600" indent="-284400">
              <a:lnSpc>
                <a:spcPct val="100000"/>
              </a:lnSpc>
              <a:buSzPct val="45000"/>
              <a:buFont typeface="Arial"/>
              <a:buChar char="•"/>
            </a:pP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Papír – papírny od začátku 16. století (původně z konopí, později lněné hadry,hedvábí)  </a:t>
            </a:r>
            <a:endParaRPr/>
          </a:p>
          <a:p>
            <a:pPr marL="390600" indent="-284400">
              <a:lnSpc>
                <a:spcPct val="100000"/>
              </a:lnSpc>
              <a:buSzPct val="45000"/>
              <a:buFont typeface="Arial"/>
              <a:buChar char="•"/>
            </a:pP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Psací náčiní – seříznutý husí brk, od 12. století duběnkový inkoust                                      </a:t>
            </a:r>
            <a:endParaRPr/>
          </a:p>
          <a:p>
            <a:pPr marL="390600" indent="-284400">
              <a:lnSpc>
                <a:spcPct val="100000"/>
              </a:lnSpc>
              <a:buSzPct val="45000"/>
              <a:buFont typeface="Arial"/>
              <a:buChar char="•"/>
            </a:pP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Snaha o co nejrychlejší psaní, úsporu inkoustu a papíru – používání zkratek, značek (dále se nevyvíjející zkratky) a ligatur (písmenné značky)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 marL="390600" indent="-284400">
              <a:lnSpc>
                <a:spcPct val="100000"/>
              </a:lnSpc>
              <a:buSzPct val="45000"/>
              <a:buFont typeface="Arial"/>
              <a:buChar char="•"/>
            </a:pP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</a:t>
            </a:r>
            <a:endParaRPr/>
          </a:p>
        </p:txBody>
      </p:sp>
      <p:sp>
        <p:nvSpPr>
          <p:cNvPr id="49" name="CustomShape 2"/>
          <p:cNvSpPr/>
          <p:nvPr/>
        </p:nvSpPr>
        <p:spPr>
          <a:xfrm>
            <a:off x="503280" y="225360"/>
            <a:ext cx="8350560" cy="944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5120" bIns="0" anchor="ctr"/>
          <a:p>
            <a:pPr algn="ctr">
              <a:lnSpc>
                <a:spcPct val="100000"/>
              </a:lnSpc>
            </a:pPr>
            <a:r>
              <a:rPr b="1" lang="cs-CZ" sz="24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Úvod</a:t>
            </a:r>
            <a:endParaRPr/>
          </a:p>
        </p:txBody>
      </p:sp>
    </p:spTree>
  </p:cSld>
  <p:timing>
    <p:tnLst>
      <p:par>
        <p:cTn id="13" dur="indefinite" restart="never" nodeType="tmRoot">
          <p:childTnLst>
            <p:seq>
              <p:cTn id="14" dur="indefinite" nodeType="mainSeq">
                <p:childTnLst>
                  <p:par>
                    <p:cTn id="15" nodeType="clickEffect" fill="hold">
                      <p:stCondLst>
                        <p:cond delay="indefinite"/>
                      </p:stCondLst>
                      <p:childTnLst>
                        <p:par>
                          <p:cTn id="16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17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45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48">
                                            <p:txEl>
                                              <p:pRg st="0" end="45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48">
                                            <p:txEl>
                                              <p:pRg st="0" end="45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CustomShape 1"/>
          <p:cNvSpPr/>
          <p:nvPr/>
        </p:nvSpPr>
        <p:spPr>
          <a:xfrm>
            <a:off x="274680" y="1655640"/>
            <a:ext cx="8867880" cy="4608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0080" bIns="0"/>
          <a:p>
            <a:pPr>
              <a:lnSpc>
                <a:spcPct val="100000"/>
              </a:lnSpc>
            </a:pPr>
            <a:r>
              <a:rPr b="1"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Zkratky</a:t>
            </a: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– účelné zkracování slov nebo slovních spojení, která se v textu vyskytují častěji                       Druhy zkratek: iniciálová zkratka – např. INRI či I.N.R.I. , IHS,  AHOJ                                                   suspenze – zůstává typická část slova nebo pouze písmeno – např. p., pp., P., R.D.,                                  kontrakce  (stažení) – ponechání krajních písmen slova – např. gt (gest), dno (domino)                             vynechání zdvojených písmen + vodorovná čára nad zbývajícím – Anno x An</a:t>
            </a: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o, summa x suma               horní index – Ann°, a</a:t>
            </a:r>
            <a:r>
              <a:rPr lang="cs-CZ" sz="1600" spc="-1" strike="noStrike" baseline="33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b</a:t>
            </a: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 (aneb), gedno</a:t>
            </a:r>
            <a:r>
              <a:rPr lang="cs-CZ" sz="1600" spc="-1" strike="noStrike" baseline="33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o </a:t>
            </a: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 (gednoho)                                                                                          smyčka jako L – na konci odstavce nebo textu</a:t>
            </a:r>
            <a:endParaRPr/>
          </a:p>
          <a:p>
            <a:pPr>
              <a:lnSpc>
                <a:spcPct val="100000"/>
              </a:lnSpc>
            </a:pP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za zkratkami se často dělala dvojtečka</a:t>
            </a:r>
            <a:endParaRPr/>
          </a:p>
          <a:p>
            <a:pPr>
              <a:lnSpc>
                <a:spcPct val="100000"/>
              </a:lnSpc>
            </a:pP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vlastní zkratky písaře                                                                                                                                      Adriano Capelli: Dizionatio di abbreviature Latini et italiani, Milano 1912</a:t>
            </a:r>
            <a:endParaRPr/>
          </a:p>
          <a:p>
            <a:pPr>
              <a:lnSpc>
                <a:spcPct val="100000"/>
              </a:lnSpc>
            </a:pPr>
            <a:r>
              <a:rPr b="1"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Značky</a:t>
            </a: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 – vznik ze zkratek, označení pro nové pojmy – např. Měny $, £, €,  množství – ß (kopa), měrné jednotky – m, peněžní jednotky – Fl, Rm, x, ostatní - @, §,®, ©,   genealogické značky -  *, †, ψ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Ligatury –</a:t>
            </a: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 spojení dvou písmen v jeden celek, rozvoj ve středověku, s rozvojem knihtisku úbytek - &amp;, æ, Æ, ß, psané písmo – s-t, s-k (kurent)</a:t>
            </a:r>
            <a:endParaRPr/>
          </a:p>
          <a:p>
            <a:pPr marL="432000" indent="-32292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 </a:t>
            </a:r>
            <a:endParaRPr/>
          </a:p>
          <a:p>
            <a:pPr marL="432000" indent="-32292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 </a:t>
            </a:r>
            <a:endParaRPr/>
          </a:p>
        </p:txBody>
      </p:sp>
      <p:sp>
        <p:nvSpPr>
          <p:cNvPr id="51" name="CustomShape 2"/>
          <p:cNvSpPr/>
          <p:nvPr/>
        </p:nvSpPr>
        <p:spPr>
          <a:xfrm>
            <a:off x="4309920" y="501120"/>
            <a:ext cx="873000" cy="433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cs-CZ" sz="24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Úvod</a:t>
            </a:r>
            <a:endParaRPr/>
          </a:p>
        </p:txBody>
      </p:sp>
    </p:spTree>
  </p:cSld>
  <p:timing>
    <p:tnLst>
      <p:par>
        <p:cTn id="21" dur="indefinite" restart="never" nodeType="tmRoot">
          <p:childTnLst>
            <p:seq>
              <p:cTn id="2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CustomShape 1"/>
          <p:cNvSpPr/>
          <p:nvPr/>
        </p:nvSpPr>
        <p:spPr>
          <a:xfrm>
            <a:off x="503280" y="301680"/>
            <a:ext cx="8350560" cy="126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5120" bIns="0" anchor="ctr"/>
          <a:p>
            <a:pPr algn="ctr">
              <a:lnSpc>
                <a:spcPct val="100000"/>
              </a:lnSpc>
            </a:pPr>
            <a:r>
              <a:rPr b="1" lang="cs-CZ" sz="24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Úvod</a:t>
            </a:r>
            <a:endParaRPr/>
          </a:p>
        </p:txBody>
      </p:sp>
      <p:sp>
        <p:nvSpPr>
          <p:cNvPr id="53" name="CustomShape 2"/>
          <p:cNvSpPr/>
          <p:nvPr/>
        </p:nvSpPr>
        <p:spPr>
          <a:xfrm>
            <a:off x="385560" y="1728720"/>
            <a:ext cx="9189360" cy="4102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/>
          <a:p>
            <a:pPr>
              <a:lnSpc>
                <a:spcPct val="100000"/>
              </a:lnSpc>
            </a:pP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• </a:t>
            </a: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Potřeba zaznamenávat při psaní hlásky národních jazyků, pro které latinská abeceda neměla znaky, vedla ke         spřežkám a diakritickým znaménkům</a:t>
            </a:r>
            <a:endParaRPr/>
          </a:p>
          <a:p>
            <a:pPr>
              <a:lnSpc>
                <a:spcPct val="100000"/>
              </a:lnSpc>
            </a:pP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• </a:t>
            </a:r>
            <a:r>
              <a:rPr b="1"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Spřežky</a:t>
            </a: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– dodnes používané v řadě jazyků vč. němčiny                                                                                           </a:t>
            </a:r>
            <a:r>
              <a:rPr b="1"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latina </a:t>
            </a: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– pouze několik – qu - kv (antiqus), oe-é (poena), koncovka ae-é (feminae), klasická latina - ia, ie,io  x církevní latina – ja, je, jo, někdy zdvojování samohlásek aa,ee = á,é                                                                          </a:t>
            </a:r>
            <a:r>
              <a:rPr b="1"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němčina</a:t>
            </a: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– ph, th, ck, sch, tsch, ei, ie, eu,  stará němčina – ss, návrat ke spřežkám – ä, ö,ü – ae, oe, ue                    </a:t>
            </a:r>
            <a:r>
              <a:rPr b="1"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čeština</a:t>
            </a: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– spřežkový pravopis měl dlouhý vývoj, jedna spřežka dodnes – ch</a:t>
            </a:r>
            <a:endParaRPr/>
          </a:p>
          <a:p>
            <a:pPr>
              <a:lnSpc>
                <a:spcPct val="100000"/>
              </a:lnSpc>
            </a:pP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• </a:t>
            </a:r>
            <a:r>
              <a:rPr b="1"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Diakritika</a:t>
            </a: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– způsob jak dát jednomu písmenu několik významů podle rozlišovacího (diakritického) znaménka     Diakritická znaménka x interpunkční znaménka                                                                                                          němčina – pouze tři – ä, ö, ü, angličtina – žádné, čeština – 15(á,é,ě,í,ý,ó,ú,š,č,ř,ž,ť,ď,ň,ů), slovenština – 17</a:t>
            </a:r>
            <a:endParaRPr/>
          </a:p>
          <a:p>
            <a:pPr>
              <a:lnSpc>
                <a:spcPct val="100000"/>
              </a:lnSpc>
            </a:pP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 </a:t>
            </a: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Vývoj v češtině – první náznaky na počátku 15. století (De ortographia Bohemica), datace nejistá stejně jako        Husovo autorství (přisoudil mu je Palacký v 19. století), zavedení punctus rotundum,  hláska bez tečky x hláska   hláska s tečkou                                                                                                                                                               Spřežky se ale udržely dlouhou dobu – konec 16. stol. v Bibli Kralické kombinace spřežek a diakritiky, tečka se   postupně měnila na háček,  reforma pravopisu v polovině 19. století – konec spřežek, speciální samohláska ů –    vývoj z ó, kóň,vóle x kuoň, vuole, kroužek nad u je pozůstatkem dvohlásky uo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                                      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           </a:t>
            </a:r>
            <a:endParaRPr/>
          </a:p>
          <a:p>
            <a:pPr>
              <a:lnSpc>
                <a:spcPct val="100000"/>
              </a:lnSpc>
            </a:pP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  </a:t>
            </a:r>
            <a:endParaRPr/>
          </a:p>
          <a:p>
            <a:pPr marL="430200" indent="-320760">
              <a:lnSpc>
                <a:spcPct val="100000"/>
              </a:lnSpc>
            </a:pPr>
            <a:endParaRPr/>
          </a:p>
          <a:p>
            <a:pPr marL="430200" indent="-320760">
              <a:lnSpc>
                <a:spcPct val="100000"/>
              </a:lnSpc>
            </a:pPr>
            <a:endParaRPr/>
          </a:p>
          <a:p>
            <a:pPr marL="431640" indent="-319320">
              <a:lnSpc>
                <a:spcPct val="100000"/>
              </a:lnSpc>
            </a:pPr>
            <a:endParaRPr/>
          </a:p>
          <a:p>
            <a:pPr marL="430200" indent="-320760">
              <a:lnSpc>
                <a:spcPct val="100000"/>
              </a:lnSpc>
            </a:pPr>
            <a:endParaRPr/>
          </a:p>
          <a:p>
            <a:pPr marL="431640" indent="-319320">
              <a:lnSpc>
                <a:spcPct val="100000"/>
              </a:lnSpc>
            </a:pPr>
            <a:endParaRPr/>
          </a:p>
        </p:txBody>
      </p:sp>
    </p:spTree>
  </p:cSld>
  <p:timing>
    <p:tnLst>
      <p:par>
        <p:cTn id="23" dur="indefinite" restart="never" nodeType="tmRoot">
          <p:childTnLst>
            <p:seq>
              <p:cTn id="2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CustomShape 1"/>
          <p:cNvSpPr/>
          <p:nvPr/>
        </p:nvSpPr>
        <p:spPr>
          <a:xfrm>
            <a:off x="490680" y="1728720"/>
            <a:ext cx="9265320" cy="4383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5120" bIns="0"/>
          <a:p>
            <a:pPr marL="432000" indent="-32292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Od poloviny 16. století se humanistické písmo stalo výhradním písmem latinských textů</a:t>
            </a:r>
            <a:endParaRPr/>
          </a:p>
          <a:p>
            <a:pPr marL="432000" indent="-32292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Latinské zápisy používány v matrikách 18. století různou dobu dle místa, skončily k roku 1784</a:t>
            </a:r>
            <a:endParaRPr/>
          </a:p>
          <a:p>
            <a:pPr marL="432000" indent="-32292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V zápisech jsou používány u některých písmen novogotické tvary  - d, částečně r, s (tzv. dlouhé), </a:t>
            </a:r>
            <a:endParaRPr/>
          </a:p>
          <a:p>
            <a:pPr marL="432000" indent="-32292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Příklady zápisů</a:t>
            </a:r>
            <a:endParaRPr/>
          </a:p>
          <a:p>
            <a:pPr marL="432000" indent="-32292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Podklady pro domácí čtení a převod</a:t>
            </a:r>
            <a:endParaRPr/>
          </a:p>
          <a:p>
            <a:pPr marL="432000" indent="-32292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</a:t>
            </a:r>
            <a:endParaRPr/>
          </a:p>
          <a:p>
            <a:pPr marL="432000" indent="-32292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Problémy – blackbird.jan@gmail.com</a:t>
            </a:r>
            <a:endParaRPr/>
          </a:p>
          <a:p>
            <a:pPr marL="432000" indent="-32292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</a:t>
            </a:r>
            <a:endParaRPr/>
          </a:p>
        </p:txBody>
      </p:sp>
      <p:sp>
        <p:nvSpPr>
          <p:cNvPr id="55" name="CustomShape 2"/>
          <p:cNvSpPr/>
          <p:nvPr/>
        </p:nvSpPr>
        <p:spPr>
          <a:xfrm>
            <a:off x="1008000" y="432000"/>
            <a:ext cx="7270920" cy="433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lang="cs-CZ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                </a:t>
            </a:r>
            <a:r>
              <a:rPr b="1" lang="cs-CZ" sz="24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Latinské zápisy humanistickým písmem</a:t>
            </a:r>
            <a:endParaRPr/>
          </a:p>
        </p:txBody>
      </p:sp>
    </p:spTree>
  </p:cSld>
  <p:timing>
    <p:tnLst>
      <p:par>
        <p:cTn id="25" dur="indefinite" restart="never" nodeType="tmRoot">
          <p:childTnLst>
            <p:seq>
              <p:cTn id="2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10077</TotalTime>
  <Application>LibreOffice/5.0.3.2$Windows_x86 LibreOffice_project/e5f16313668ac592c1bfb310f4390624e3dbfb75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2013-06-02T11:52:27Z</dcterms:created>
  <dc:language>cs-CZ</dc:language>
  <cp:lastPrinted>1601-01-01T00:00:00Z</cp:lastPrinted>
  <dcterms:modified xsi:type="dcterms:W3CDTF">2016-09-22T12:48:31Z</dcterms:modified>
  <cp:revision>59</cp:revision>
  <dc:title>Základy genealogie – aneb jak sestavit rodokmen leden – duben 2016    Městská knihovna Blansko ve spolupráci s Moravskou genealogickou a heraldickou společností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Notes">
    <vt:i4>13</vt:i4>
  </property>
  <property fmtid="{D5CDD505-2E9C-101B-9397-08002B2CF9AE}" pid="7" name="PresentationFormat">
    <vt:lpwstr>Custom</vt:lpwstr>
  </property>
  <property fmtid="{D5CDD505-2E9C-101B-9397-08002B2CF9AE}" pid="8" name="ScaleCrop">
    <vt:bool>0</vt:bool>
  </property>
  <property fmtid="{D5CDD505-2E9C-101B-9397-08002B2CF9AE}" pid="9" name="ShareDoc">
    <vt:bool>0</vt:bool>
  </property>
  <property fmtid="{D5CDD505-2E9C-101B-9397-08002B2CF9AE}" pid="10" name="Slides">
    <vt:i4>13</vt:i4>
  </property>
</Properties>
</file>