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9.png" ContentType="image/png"/>
  <Override PartName="/ppt/media/image7.jpeg" ContentType="image/jpeg"/>
  <Override PartName="/ppt/media/image1.png" ContentType="image/png"/>
  <Override PartName="/ppt/media/image2.png" ContentType="image/png"/>
  <Override PartName="/ppt/media/image4.jpeg" ContentType="image/jpeg"/>
  <Override PartName="/ppt/media/image3.png" ContentType="image/png"/>
  <Override PartName="/ppt/media/image5.jpeg" ContentType="image/jpeg"/>
  <Override PartName="/ppt/media/image6.jpeg" ContentType="image/jpeg"/>
  <Override PartName="/ppt/media/image8.png" ContentType="image/png"/>
  <Override PartName="/ppt/media/image10.png" ContentType="image/png"/>
  <Override PartName="/ppt/media/image11.jpeg" ContentType="image/jpeg"/>
  <Override PartName="/ppt/media/image12.jpeg" ContentType="image/jpeg"/>
  <Override PartName="/ppt/media/image13.png" ContentType="image/png"/>
  <Override PartName="/ppt/media/image14.png" ContentType="image/png"/>
  <Override PartName="/ppt/media/image15.png" ContentType="image/png"/>
  <Override PartName="/ppt/media/image16.jpeg" ContentType="image/jpe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jpeg" ContentType="image/jpeg"/>
  <Override PartName="/ppt/media/image22.jpeg" ContentType="image/jpe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cs-CZ" sz="2000" spc="-1">
                <a:latin typeface="Arial"/>
              </a:rPr>
              <a:t>Klikněte pro úpravu formátu komentářů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cs-CZ" sz="1400" spc="-1">
                <a:latin typeface="Times New Roman"/>
              </a:rPr>
              <a:t>&lt;záhlaví&gt;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cs-CZ" sz="1400" spc="-1">
                <a:latin typeface="Times New Roman"/>
              </a:rPr>
              <a:t>&lt;datum/čas&gt;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cs-CZ" sz="1400" spc="-1">
                <a:latin typeface="Times New Roman"/>
              </a:rPr>
              <a:t>&lt;zápatí&gt;</a:t>
            </a:r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75AF24C-DC26-4A35-8163-955E88B6597A}" type="slidenum">
              <a:rPr lang="cs-CZ" sz="1400" spc="-1">
                <a:latin typeface="Times New Roman"/>
              </a:rPr>
              <a:t>&lt;číslo&gt;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755640" y="5078520"/>
            <a:ext cx="6043320" cy="480636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755640" y="5078520"/>
            <a:ext cx="6041520" cy="48049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755640" y="5078520"/>
            <a:ext cx="6041520" cy="48049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755640" y="5078520"/>
            <a:ext cx="6048000" cy="48114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2920" y="1768320"/>
            <a:ext cx="8859600" cy="4375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60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24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042880" y="1768320"/>
            <a:ext cx="432324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2920" y="301320"/>
            <a:ext cx="8341920" cy="5805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2920" y="405360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42880" y="1768320"/>
            <a:ext cx="432324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24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2880" y="176832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42880" y="405360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042880" y="176832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2920" y="4053600"/>
            <a:ext cx="885960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60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2920" y="4053600"/>
            <a:ext cx="885960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2880" y="176832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2880" y="405360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2920" y="4053600"/>
            <a:ext cx="4323240" cy="2086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60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600" cy="4375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2190960" y="1767960"/>
            <a:ext cx="5483160" cy="43750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2190960" y="1767960"/>
            <a:ext cx="5483160" cy="4375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8560" cy="75546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8341920" cy="125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2920" y="1768320"/>
            <a:ext cx="8859600" cy="4375080"/>
          </a:xfrm>
          <a:prstGeom prst="rect">
            <a:avLst/>
          </a:prstGeom>
        </p:spPr>
        <p:txBody>
          <a:bodyPr lIns="0" rIns="0" tIns="2016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spc="-1">
                <a:latin typeface="Arial"/>
              </a:rPr>
              <a:t>Klikněte pro úpravu formátu textu osnovy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1800" spc="-1">
                <a:latin typeface="Arial"/>
              </a:rPr>
              <a:t>Druhá úroveň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spc="-1">
                <a:latin typeface="Arial"/>
              </a:rPr>
              <a:t>Třetí úroveň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1800" spc="-1">
                <a:latin typeface="Arial"/>
              </a:rPr>
              <a:t>Čtvrtá úroveň osnovy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spc="-1">
                <a:latin typeface="Arial"/>
              </a:rPr>
              <a:t>Pátá úroveň osnovy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spc="-1">
                <a:latin typeface="Arial"/>
              </a:rPr>
              <a:t>Šestá úroveň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spc="-1">
                <a:latin typeface="Arial"/>
              </a:rPr>
              <a:t>Sedmá úroveň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286920" y="1768320"/>
            <a:ext cx="9083520" cy="438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/>
          <a:p>
            <a:pPr marL="342720" indent="-334440">
              <a:lnSpc>
                <a:spcPct val="95000"/>
              </a:lnSpc>
            </a:pPr>
            <a:r>
              <a:rPr b="1" lang="cs-CZ" sz="22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342720" indent="-334440">
              <a:lnSpc>
                <a:spcPct val="95000"/>
              </a:lnSpc>
            </a:pPr>
            <a:r>
              <a:rPr b="1" lang="cs-CZ" sz="22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342720" indent="-334440">
              <a:lnSpc>
                <a:spcPct val="95000"/>
              </a:lnSpc>
            </a:pPr>
            <a:r>
              <a:rPr b="1" lang="cs-CZ" sz="22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342720" indent="-334440">
              <a:lnSpc>
                <a:spcPct val="95000"/>
              </a:lnSpc>
            </a:pPr>
            <a:r>
              <a:rPr b="1" lang="cs-CZ" sz="22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</a:t>
            </a:r>
            <a:r>
              <a:rPr b="1" lang="cs-CZ" sz="22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Zpracování rodokmenu či rodinné kroniky – než začneme bádat, jak začít, co, kde a jak hledat, archivy v Čechách a na Moravě, evidence informací,  jejich uspořádání a využití, genealogický software</a:t>
            </a:r>
            <a:endParaRPr/>
          </a:p>
        </p:txBody>
      </p:sp>
      <p:sp>
        <p:nvSpPr>
          <p:cNvPr id="43" name="CustomShape 2"/>
          <p:cNvSpPr/>
          <p:nvPr/>
        </p:nvSpPr>
        <p:spPr>
          <a:xfrm>
            <a:off x="431640" y="144360"/>
            <a:ext cx="9359640" cy="11016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7680" bIns="45000"/>
          <a:p>
            <a:pPr>
              <a:lnSpc>
                <a:spcPct val="95000"/>
              </a:lnSpc>
            </a:pPr>
            <a:r>
              <a:rPr lang="cs-CZ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Základy genealogie – aneb jak sestavit rodokmen</a:t>
            </a:r>
            <a:endParaRPr/>
          </a:p>
          <a:p>
            <a:pPr>
              <a:lnSpc>
                <a:spcPct val="95000"/>
              </a:lnSpc>
            </a:pPr>
            <a:r>
              <a:rPr lang="cs-CZ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</a:t>
            </a:r>
            <a:r>
              <a:rPr lang="cs-CZ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2.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95000"/>
              </a:lnSpc>
            </a:pPr>
            <a:r>
              <a:rPr b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Než začneme bádat – základní pracovní postupy genealogie</a:t>
            </a:r>
            <a:endParaRPr/>
          </a:p>
        </p:txBody>
      </p:sp>
      <p:sp>
        <p:nvSpPr>
          <p:cNvPr id="45" name="CustomShape 2"/>
          <p:cNvSpPr/>
          <p:nvPr/>
        </p:nvSpPr>
        <p:spPr>
          <a:xfrm>
            <a:off x="502920" y="1327320"/>
            <a:ext cx="8868960" cy="328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31640" indent="-315720">
              <a:lnSpc>
                <a:spcPct val="95000"/>
              </a:lnSpc>
            </a:pPr>
            <a:r>
              <a:rPr b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b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Stanovení cíle výzkumu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: </a:t>
            </a:r>
            <a:r>
              <a:rPr b="1" i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ascendentní (vzestupná) cesta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– rodový vývod - postupuje se ze současnosti do minulosti, všichni předkové, pokrevenství po meči i po přeslici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</a:t>
            </a:r>
            <a:r>
              <a:rPr b="1" i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descendentní ( sestupná) cesta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– rozrod, rodokmen, rodokmen přímé linie 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rozrod – všichni potomci, muži, ženy, synové a dcery v přímé linii pokrevenství pocházející z jednoho společného páru po meči i po přeslici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rodokmen – všichni potomci mužů pocházející rodem z nejstaršího společného předka, tz. synové i dcery. Vnitřní znak rodokmenu – pokrevenství po meči, vnější znak – společné příjmení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rodokmen přímé linie – výňatek rodokmenu celého rodu, posloupná řada rodin jednotlivých generací z nichž pochází přímý předek (otec, děd, praděd, atd.)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502920" y="80640"/>
            <a:ext cx="8351280" cy="123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7720" bIns="0" anchor="ctr"/>
          <a:p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Rodový vývod</a:t>
            </a:r>
            <a:endParaRPr/>
          </a:p>
          <a:p>
            <a:pPr algn="ctr">
              <a:lnSpc>
                <a:spcPct val="95000"/>
              </a:lnSpc>
            </a:pPr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ascendentní cesta</a:t>
            </a:r>
            <a:endParaRPr/>
          </a:p>
        </p:txBody>
      </p:sp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1800360" y="1728720"/>
            <a:ext cx="6190920" cy="4425480"/>
          </a:xfrm>
          <a:prstGeom prst="rect">
            <a:avLst/>
          </a:prstGeom>
          <a:ln>
            <a:noFill/>
          </a:ln>
        </p:spPr>
      </p:pic>
      <p:sp>
        <p:nvSpPr>
          <p:cNvPr id="48" name="CustomShape 2"/>
          <p:cNvSpPr/>
          <p:nvPr/>
        </p:nvSpPr>
        <p:spPr>
          <a:xfrm>
            <a:off x="1511280" y="6153120"/>
            <a:ext cx="6767280" cy="111564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/>
          <a:p>
            <a:pPr>
              <a:lnSpc>
                <a:spcPct val="93000"/>
              </a:lnSpc>
            </a:pPr>
            <a:r>
              <a:rPr lang="cs-CZ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Vychází se ze současnosti, postupuje do minulosti a zaznamenávají se všichni předkové osoby, pro niž se vývod sestavuje. Vývod je souhrn všech linií pokrevenství po meči i po přeslici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502920" y="80640"/>
            <a:ext cx="8351280" cy="123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7720" bIns="0" anchor="ctr"/>
          <a:p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Rozrod</a:t>
            </a:r>
            <a:endParaRPr/>
          </a:p>
          <a:p>
            <a:pPr algn="ctr">
              <a:lnSpc>
                <a:spcPct val="95000"/>
              </a:lnSpc>
            </a:pPr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descendentní cesta</a:t>
            </a:r>
            <a:endParaRPr/>
          </a:p>
        </p:txBody>
      </p:sp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1584360" y="1944720"/>
            <a:ext cx="6408360" cy="4392360"/>
          </a:xfrm>
          <a:prstGeom prst="rect">
            <a:avLst/>
          </a:prstGeom>
          <a:ln>
            <a:noFill/>
          </a:ln>
        </p:spPr>
      </p:pic>
      <p:sp>
        <p:nvSpPr>
          <p:cNvPr id="51" name="CustomShape 2"/>
          <p:cNvSpPr/>
          <p:nvPr/>
        </p:nvSpPr>
        <p:spPr>
          <a:xfrm>
            <a:off x="1368360" y="6408720"/>
            <a:ext cx="7056000" cy="8586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/>
          <a:p>
            <a:pPr>
              <a:lnSpc>
                <a:spcPct val="93000"/>
              </a:lnSpc>
            </a:pPr>
            <a:r>
              <a:rPr lang="cs-CZ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Vychází z minulosti a postupuje k současnosti, zaznamenává všechny potomky, muže, ženy, syny i dcery v přímé linii pokrevenství, pocházející z jednoho společného páru.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7720" bIns="0" anchor="ctr"/>
          <a:p>
            <a:pPr algn="ctr">
              <a:lnSpc>
                <a:spcPct val="95000"/>
              </a:lnSpc>
            </a:pPr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Rodokmen</a:t>
            </a:r>
            <a:endParaRPr/>
          </a:p>
        </p:txBody>
      </p:sp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1981080" y="1655640"/>
            <a:ext cx="5219640" cy="5143320"/>
          </a:xfrm>
          <a:prstGeom prst="rect">
            <a:avLst/>
          </a:prstGeom>
          <a:ln>
            <a:noFill/>
          </a:ln>
        </p:spPr>
      </p:pic>
      <p:sp>
        <p:nvSpPr>
          <p:cNvPr id="54" name="CustomShape 2"/>
          <p:cNvSpPr/>
          <p:nvPr/>
        </p:nvSpPr>
        <p:spPr>
          <a:xfrm>
            <a:off x="2016000" y="6840360"/>
            <a:ext cx="5184720" cy="6030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/>
          <a:p>
            <a:pPr algn="just">
              <a:lnSpc>
                <a:spcPct val="93000"/>
              </a:lnSpc>
            </a:pPr>
            <a:r>
              <a:rPr lang="cs-CZ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Zobrazuje syny a dcery mužů pocházející ze stejného předka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7720" bIns="0" anchor="ctr"/>
          <a:p>
            <a:pPr algn="ctr">
              <a:lnSpc>
                <a:spcPct val="95000"/>
              </a:lnSpc>
            </a:pPr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Rodokmen přímé linie</a:t>
            </a:r>
            <a:endParaRPr/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2268360" y="1563840"/>
            <a:ext cx="5362560" cy="5131800"/>
          </a:xfrm>
          <a:prstGeom prst="rect">
            <a:avLst/>
          </a:prstGeom>
          <a:ln>
            <a:noFill/>
          </a:ln>
        </p:spPr>
      </p:pic>
      <p:sp>
        <p:nvSpPr>
          <p:cNvPr id="57" name="CustomShape 2"/>
          <p:cNvSpPr/>
          <p:nvPr/>
        </p:nvSpPr>
        <p:spPr>
          <a:xfrm>
            <a:off x="2232000" y="6912000"/>
            <a:ext cx="5400360" cy="60300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0840" bIns="45000"/>
          <a:p>
            <a:pPr>
              <a:lnSpc>
                <a:spcPct val="93000"/>
              </a:lnSpc>
            </a:pPr>
            <a:r>
              <a:rPr lang="cs-CZ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Pouze posloupná řada rodin jednotlivých generací, z nichž pochází přímý předek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b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Přípravné práce</a:t>
            </a:r>
            <a:endParaRPr/>
          </a:p>
        </p:txBody>
      </p:sp>
      <p:sp>
        <p:nvSpPr>
          <p:cNvPr id="59" name="CustomShape 2"/>
          <p:cNvSpPr/>
          <p:nvPr/>
        </p:nvSpPr>
        <p:spPr>
          <a:xfrm>
            <a:off x="561600" y="1823760"/>
            <a:ext cx="8868960" cy="328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a) výběr pracovní metody – kartotéka osobních či rodinných listů, číslování nebo počítač a genealogický software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b) latinsko-český a německo-český slovník, slovník cizích slov, místopisný lexikon obcí, mapy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c) fotoaparát, scanner, nahrávací zařízení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d) plán návštěv příbuzných – příprava dotazníků a formulářů, příprava otázek na konkretní osoby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d) mít jasno ve způsobu vedení záznamů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576000" y="1584000"/>
            <a:ext cx="8868960" cy="560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Shromáždění a zhodnocení rodinných dokladů a dokumentů (křestní, oddací a úmrtní listy, fotografie, školní vysvědčení, domovské listy atd.) vč. zapůjčení od příbuzných a známých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Rozhovory s pamětníky – rodiče, prarodiče, sourozenci a ostatní známí příbuzní, následně přátelé a známí (dotazník,  identifikace fotografií a míst, různé informace, vysvětlení a objasnění osobních, majetkových, dobových a jiných záležitostí, apod.)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Nutno provést kritický rozbor – informace mohou být subjektivní, nedoložené, ovlivněné sympatiemi nebo antipatiemi, různé rodinné mýty a legendy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„</a:t>
            </a: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Předky, ať mrtvé či živé, zásadně nepřechvalujeme ani nehaníme a neodsuzujeme, protože při sebelepším pátrání se nemůžeme dozvědět celou pravdu.“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Vytvoření základu rodinného a rodového archivu nebo alespoň soupisu dokumentů a památných předmětů u koho se nacházejí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Vytvoření přehledu předků za poslední století (rodiče, prarodiče, praprarodiče - cca do roku  1900, až 14 předků), případně první verzi rodokmenu přímé linie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Výzkum hlavní linie z otcovy strany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Výzkum hlavní linie z matčiny strany</a:t>
            </a:r>
            <a:endParaRPr/>
          </a:p>
          <a:p>
            <a:pPr marL="430200" indent="-317160">
              <a:lnSpc>
                <a:spcPct val="95000"/>
              </a:lnSpc>
            </a:pPr>
            <a:r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30200" indent="-317160">
              <a:lnSpc>
                <a:spcPct val="95000"/>
              </a:lnSpc>
            </a:pPr>
            <a:r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30200" indent="-317160">
              <a:lnSpc>
                <a:spcPct val="95000"/>
              </a:lnSpc>
            </a:pPr>
            <a:r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</p:txBody>
      </p:sp>
      <p:sp>
        <p:nvSpPr>
          <p:cNvPr id="61" name="CustomShape 2"/>
          <p:cNvSpPr/>
          <p:nvPr/>
        </p:nvSpPr>
        <p:spPr>
          <a:xfrm>
            <a:off x="360360" y="144360"/>
            <a:ext cx="9359640" cy="9457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2640" bIns="45000"/>
          <a:p>
            <a:pPr marL="215640" indent="-207360">
              <a:lnSpc>
                <a:spcPct val="93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  <a:p>
            <a:pPr marL="215640" indent="-207360">
              <a:lnSpc>
                <a:spcPct val="93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  <a:p>
            <a:pPr marL="215640" indent="-207360">
              <a:lnSpc>
                <a:spcPct val="93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                                 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2. Jak začít ?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503280" y="1879560"/>
            <a:ext cx="9214920" cy="53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 – všechny informace vztahující se k dané osobě (data, místa, rodinné poměry,   majetkové a sociální poměry, škola, armáda atd.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Kde – archivní fondy (MZA, okresní, městské a další), internet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Jak – využití archivních pomůcek (inventáře, katalogy, seznamy)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Pokud jsou předci sedláci nebo venkovští řemeslníci  je hledání snazší, protože venkovští poddaní měnili svá působiště poměrně zřídka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Komplikovanější je to v případě předků v panské službě – učitelé, mlynáři, skláři apod. měnili působiště mnohem častěji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Pro každou návštěvu v archivu si připravit plán bádání. Důležité – vše si pečlivě zaznamenávat ( co jsme prohlédli, co jsme hledali, našli, nenašli atd.)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</p:txBody>
      </p:sp>
      <p:sp>
        <p:nvSpPr>
          <p:cNvPr id="63" name="CustomShape 2"/>
          <p:cNvSpPr/>
          <p:nvPr/>
        </p:nvSpPr>
        <p:spPr>
          <a:xfrm>
            <a:off x="431640" y="144360"/>
            <a:ext cx="9359640" cy="94572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62640" bIns="45000"/>
          <a:p>
            <a:pPr marL="215640" indent="-207360">
              <a:lnSpc>
                <a:spcPct val="93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  <a:p>
            <a:pPr marL="215640" indent="-207360">
              <a:lnSpc>
                <a:spcPct val="93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/>
          </a:p>
          <a:p>
            <a:pPr marL="215640" indent="-207360">
              <a:lnSpc>
                <a:spcPct val="93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                       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3. Co, kde a jak hledat</a:t>
            </a:r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 Archivy v Čechách a na Moravě</a:t>
            </a:r>
            <a:endParaRPr/>
          </a:p>
        </p:txBody>
      </p:sp>
      <p:sp>
        <p:nvSpPr>
          <p:cNvPr id="65" name="CustomShape 2"/>
          <p:cNvSpPr/>
          <p:nvPr/>
        </p:nvSpPr>
        <p:spPr>
          <a:xfrm>
            <a:off x="502920" y="1327320"/>
            <a:ext cx="8868960" cy="529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Národní archiv – židovské matriky, archiv Koruny české, berní rula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SOA (Čechy) a zemské (Morava) archivy (Praha, Litoměřice, Plzeň, Zámrsk, Třeboň, Brno, Opava) – matriky, katastry, urbáře, pozemkové knihy, velkostatky, firmy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SOKA (Blansko, Brno-venkov v Rajhradě) – archivy měst a obcí, sčítání lidu, domovská evidence, školy           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Archivy územních samosprávných celků (Praha, Brno, Plzeň, Ostrava, Ústí n.Labem)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Specializované archivy – např. Vojenský ústřední archiv – vojenské matriky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Církevní archivy – Diecézní archiv brněnského biskupství Rajhrad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Bezpečnostní archivy  - např. min. vnitra, obrany, zahr. věcí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Soukromé archivy –  Osoby, podniky, spolky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 badatelnách státních archivů je nutno dodržovat určité předpisy vyplývající ze zákona o archivnictví (vyplnit badatelský list, dodržovat badatelský řád, povolení pro vlastní reprodukční zařízení apod.)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b="1"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Informace  z archivů je buď třeba přepsat  do své dokumentace a do osobních listů anebo použít počítač</a:t>
            </a:r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 Evidence informací, jejich uspořádání a využití</a:t>
            </a:r>
            <a:endParaRPr/>
          </a:p>
        </p:txBody>
      </p:sp>
      <p:sp>
        <p:nvSpPr>
          <p:cNvPr id="67" name="CustomShape 2"/>
          <p:cNvSpPr/>
          <p:nvPr/>
        </p:nvSpPr>
        <p:spPr>
          <a:xfrm>
            <a:off x="633240" y="1800000"/>
            <a:ext cx="8869320" cy="4679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Použití dotazníku a badatelského záznamu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Uložení a uspořádání dokumentů a záznamů – dle souborů, osob nebo rodin (kancelářské desky, prospektové obaly A4), doplnit inventářem s krátkým popisem, u kopií uvést místo uložení originálu, pořídit digitální kopie všech dokumentů – foto, skeny, osobní a věcné hledisko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K vytvoření rodokmenu jsou potřeba pouze základní osobní údaje předků uložené v osobních listech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 by měl obsahovat osobní list – základní osobní údaje (jméno, příjmení, příp.přezdívky, ověřené údaje o narození, sňatku a úmrtí, údaje o manželce a dětech), další osobní údaje ( křest, biřmování, pohřeb, příčina úmrtí, povolání, vzdělání, bydliště, atd.)                                                                                               označení osobního listu – např. číslem generace a zkratkou rod. příjmení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1273320" y="1871640"/>
            <a:ext cx="4269960" cy="5466960"/>
          </a:xfrm>
          <a:prstGeom prst="rect">
            <a:avLst/>
          </a:prstGeom>
          <a:ln>
            <a:noFill/>
          </a:ln>
        </p:spPr>
      </p:pic>
      <p:pic>
        <p:nvPicPr>
          <p:cNvPr id="69" name="" descr=""/>
          <p:cNvPicPr/>
          <p:nvPr/>
        </p:nvPicPr>
        <p:blipFill>
          <a:blip r:embed="rId2"/>
          <a:stretch/>
        </p:blipFill>
        <p:spPr>
          <a:xfrm>
            <a:off x="5707080" y="1871640"/>
            <a:ext cx="4157280" cy="5471640"/>
          </a:xfrm>
          <a:prstGeom prst="rect">
            <a:avLst/>
          </a:prstGeom>
          <a:ln>
            <a:noFill/>
          </a:ln>
        </p:spPr>
      </p:pic>
      <p:sp>
        <p:nvSpPr>
          <p:cNvPr id="70" name="CustomShape 1"/>
          <p:cNvSpPr/>
          <p:nvPr/>
        </p:nvSpPr>
        <p:spPr>
          <a:xfrm>
            <a:off x="144360" y="1959120"/>
            <a:ext cx="936360" cy="766080"/>
          </a:xfr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5080" bIns="45000"/>
          <a:p>
            <a:pPr>
              <a:lnSpc>
                <a:spcPct val="95000"/>
              </a:lnSpc>
            </a:pPr>
            <a:r>
              <a:rPr lang="cs-CZ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Příklad osobního listu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863640" y="2016000"/>
            <a:ext cx="8422920" cy="5321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 Jak se vyvarovat začátečnických chyb</a:t>
            </a:r>
            <a:endParaRPr/>
          </a:p>
        </p:txBody>
      </p:sp>
      <p:sp>
        <p:nvSpPr>
          <p:cNvPr id="73" name="CustomShape 2"/>
          <p:cNvSpPr/>
          <p:nvPr/>
        </p:nvSpPr>
        <p:spPr>
          <a:xfrm>
            <a:off x="502920" y="1768320"/>
            <a:ext cx="8868960" cy="438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Příliš velká důvěra v podklady (ústní i písemné vč. oficiálních) – např. údaje z matrik je třeba konfrontovat s informacemi v pozemkových knihách příp. dalších dokumentech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Výpisům z matrik a jiných fondů je třeba věnovat velkou pozornost, číst pozorně, písmeno po písmenu, slovo za slovem. Výhodou je pořídit snímek nejasných míst a doma se pokusit přečíst znova – písmena srovnávat s tím, co jsme už přečetli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Postupně se propracovávat k dalším typům informací a pramenů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 Vybavení pro genealogii</a:t>
            </a:r>
            <a:endParaRPr/>
          </a:p>
        </p:txBody>
      </p:sp>
      <p:sp>
        <p:nvSpPr>
          <p:cNvPr id="75" name="CustomShape 2"/>
          <p:cNvSpPr/>
          <p:nvPr/>
        </p:nvSpPr>
        <p:spPr>
          <a:xfrm>
            <a:off x="720360" y="2182320"/>
            <a:ext cx="8868960" cy="328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Mentální výbava – pečlivost, trpělivost, vytrvalost, odolnost proti stresu,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Psací potřeby, dobrá lupa,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Digitální fotoaparát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Počítač (notebook) se skenerem, příp. s tiskárnou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Genealogický software</a:t>
            </a:r>
            <a:endParaRPr/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 Genealogický software</a:t>
            </a:r>
            <a:endParaRPr/>
          </a:p>
        </p:txBody>
      </p:sp>
      <p:sp>
        <p:nvSpPr>
          <p:cNvPr id="77" name="CustomShape 2"/>
          <p:cNvSpPr/>
          <p:nvPr/>
        </p:nvSpPr>
        <p:spPr>
          <a:xfrm>
            <a:off x="705960" y="2231640"/>
            <a:ext cx="8868960" cy="328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Genealogických programů je velké množství, významná role mormonské církve (The Church of Jesus Christ of Latter-Day Saints) při vývoji tohoto software 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základní požadavek – schopnost vytvářet, importovat a exportovat soubor GEDCOM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Základní rozdělení : instalace do počítače ano – ne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Programy, které nevyžadují instalaci – rodokmen se vytváří na webových stránkách software – reprezentant Myheritage (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www.myheritage.cz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) Bezplatná verze Basis do 250 osob, nad 250 osob placená verze 95 USD/rok, prohlížení ostatních rodokmenů 8 USD/měsíc, česká mutace. S tím souvisí software FamilyTree Builder – vyžaduje instalaci, bezplatný a v české mutaci, synchronizace s Myheritage</a:t>
            </a:r>
            <a:endParaRPr/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MyHeritage.cz</a:t>
            </a:r>
            <a:endParaRPr/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1655640" y="1944720"/>
            <a:ext cx="6551280" cy="4392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1"/>
          <a:stretch/>
        </p:blipFill>
        <p:spPr>
          <a:xfrm>
            <a:off x="1368360" y="1800360"/>
            <a:ext cx="6624360" cy="4824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576000" y="2087280"/>
            <a:ext cx="8868960" cy="328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 Programy vyžadující instalaci do počítače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a) české – Ancestry (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zdarma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), Rodokmen Pro (350 Kč) – moc toho neumí ve srovnání se špičkovými programy</a:t>
            </a:r>
            <a:endParaRPr/>
          </a:p>
          <a:p>
            <a:pPr marL="423720" indent="-318600">
              <a:lnSpc>
                <a:spcPct val="95000"/>
              </a:lnSpc>
              <a:buSzPct val="45000"/>
              <a:buFont typeface="Wingdings" charset="2"/>
              <a:buChar char=""/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Zahraniční v české mutaci: 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a) Brother's Keeper, GenoPro, Gramps, Ahnenblatt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b) Legacy Family Tree (špičkový profesionální software 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www.legacyczech.com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plná verze DeLuxe 30 USD, Standard zdarma) 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c) grafické výstupy: Ahnenblatt</a:t>
            </a:r>
            <a:endParaRPr/>
          </a:p>
          <a:p>
            <a:pPr marL="431640" indent="-315720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/>
          </a:p>
        </p:txBody>
      </p:sp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 anchor="ctr"/>
          <a:p>
            <a:pPr algn="ctr">
              <a:lnSpc>
                <a:spcPct val="95000"/>
              </a:lnSpc>
            </a:pPr>
            <a:r>
              <a:rPr lang="cs-CZ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Srovnání software</a:t>
            </a:r>
            <a:endParaRPr/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1079640" y="1871640"/>
            <a:ext cx="7324200" cy="5517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503280" y="301680"/>
            <a:ext cx="8346600" cy="125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1082520" y="1747800"/>
            <a:ext cx="7413480" cy="506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Ancestry – www.ancestry.nethar.cz</a:t>
            </a:r>
            <a:endParaRPr/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1008000" y="1800360"/>
            <a:ext cx="7791120" cy="5333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Ancestry – zobrazení rodokmenu</a:t>
            </a:r>
            <a:endParaRPr/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1440000" y="1728720"/>
            <a:ext cx="7343280" cy="554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Ancestry – grafický výstup</a:t>
            </a:r>
            <a:endParaRPr/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1119240" y="1763640"/>
            <a:ext cx="7848360" cy="5219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503280" y="301680"/>
            <a:ext cx="8345160" cy="125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cs-CZ" sz="2000" spc="-1" strike="noStrike">
                <a:uFill>
                  <a:solidFill>
                    <a:srgbClr val="ffffff"/>
                  </a:solidFill>
                </a:uFill>
                <a:latin typeface="Times New Roman"/>
              </a:rPr>
              <a:t>Rodokmen Pro, český software 350 Kč, od 2010 neaktualizováno</a:t>
            </a:r>
            <a:endParaRPr/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1204920" y="1768320"/>
            <a:ext cx="7457760" cy="4377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503280" y="301680"/>
            <a:ext cx="8345160" cy="125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cs-CZ" sz="2000" spc="-1" strike="noStrike">
                <a:uFill>
                  <a:solidFill>
                    <a:srgbClr val="ffffff"/>
                  </a:solidFill>
                </a:uFill>
                <a:latin typeface="Times New Roman"/>
              </a:rPr>
              <a:t>Rodokmen Pro - výstup</a:t>
            </a:r>
            <a:endParaRPr/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1898640" y="1768320"/>
            <a:ext cx="6068520" cy="4377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GenoPro -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www.genopro.com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, 49 USD, není česky</a:t>
            </a:r>
            <a:endParaRPr/>
          </a:p>
        </p:txBody>
      </p:sp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1079640" y="1871640"/>
            <a:ext cx="8064000" cy="5256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Brother's Keeper  - 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bkwin.org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45 USD, čeština ano</a:t>
            </a:r>
            <a:endParaRPr/>
          </a:p>
          <a:p>
            <a:pPr algn="ctr">
              <a:lnSpc>
                <a:spcPct val="95000"/>
              </a:lnSpc>
            </a:pPr>
            <a:endParaRPr/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1224000" y="1655640"/>
            <a:ext cx="7848360" cy="532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BK – příklad grafického výstupu</a:t>
            </a:r>
            <a:endParaRPr/>
          </a:p>
        </p:txBody>
      </p:sp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1295280" y="2255760"/>
            <a:ext cx="7704000" cy="4871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Ahnenblatt –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www.ahnenblatt.com,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zdarma, čeština ano</a:t>
            </a:r>
            <a:endParaRPr/>
          </a:p>
        </p:txBody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144360" y="1587600"/>
            <a:ext cx="9791280" cy="5611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502920" y="225360"/>
            <a:ext cx="8351280" cy="94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7720" bIns="0" anchor="ctr"/>
          <a:p>
            <a:pPr algn="ctr">
              <a:lnSpc>
                <a:spcPct val="95000"/>
              </a:lnSpc>
            </a:pPr>
            <a:r>
              <a:rPr lang="cs-CZ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hnenblatt – příklad grafického výstupu</a:t>
            </a:r>
            <a:endParaRPr/>
          </a:p>
        </p:txBody>
      </p:sp>
      <p:pic>
        <p:nvPicPr>
          <p:cNvPr id="105" name="" descr=""/>
          <p:cNvPicPr/>
          <p:nvPr/>
        </p:nvPicPr>
        <p:blipFill>
          <a:blip r:embed="rId1"/>
          <a:stretch/>
        </p:blipFill>
        <p:spPr>
          <a:xfrm>
            <a:off x="942840" y="1577880"/>
            <a:ext cx="8207280" cy="5806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Legacy Family Tree –</a:t>
            </a:r>
            <a:r>
              <a:rPr b="1" lang="cs-CZ" sz="20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www.legacyczech.com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standard-zdarma,</a:t>
            </a:r>
            <a:endParaRPr/>
          </a:p>
          <a:p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DeLuxe -  30USD</a:t>
            </a:r>
            <a:endParaRPr/>
          </a:p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čeština ano </a:t>
            </a:r>
            <a:endParaRPr/>
          </a:p>
        </p:txBody>
      </p:sp>
      <p:pic>
        <p:nvPicPr>
          <p:cNvPr id="107" name="" descr=""/>
          <p:cNvPicPr/>
          <p:nvPr/>
        </p:nvPicPr>
        <p:blipFill>
          <a:blip r:embed="rId1"/>
          <a:stretch/>
        </p:blipFill>
        <p:spPr>
          <a:xfrm>
            <a:off x="144360" y="1620720"/>
            <a:ext cx="9720000" cy="543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Legacy Family Tree </a:t>
            </a:r>
            <a:endParaRPr/>
          </a:p>
        </p:txBody>
      </p:sp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73080" y="1741320"/>
            <a:ext cx="9935640" cy="5675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Legacy Family Tree </a:t>
            </a:r>
            <a:endParaRPr/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144360" y="1655640"/>
            <a:ext cx="9859680" cy="5574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502920" y="301680"/>
            <a:ext cx="8351280" cy="12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ctr"/>
          <a:p>
            <a:pPr algn="ctr">
              <a:lnSpc>
                <a:spcPct val="95000"/>
              </a:lnSpc>
            </a:pPr>
            <a:r>
              <a:rPr lang="cs-CZ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Legacy Charting – grafický výstup</a:t>
            </a:r>
            <a:endParaRPr/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1278000" y="1596960"/>
            <a:ext cx="7432200" cy="5316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10705</TotalTime>
  <Application>LibreOffice/5.0.3.2$Windows_x86 LibreOffice_project/e5f16313668ac592c1bfb310f4390624e3dbfb75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2013-07-29T16:59:37Z</dcterms:created>
  <dc:language>cs-CZ</dc:language>
  <dcterms:modified xsi:type="dcterms:W3CDTF">2016-01-22T05:42:35Z</dcterms:modified>
  <cp:revision>42</cp:revision>
</cp:coreProperties>
</file>