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6" r:id="rId3"/>
    <p:sldId id="285" r:id="rId4"/>
    <p:sldId id="286" r:id="rId5"/>
    <p:sldId id="315" r:id="rId6"/>
    <p:sldId id="289" r:id="rId7"/>
    <p:sldId id="316" r:id="rId8"/>
    <p:sldId id="317" r:id="rId9"/>
    <p:sldId id="318" r:id="rId10"/>
    <p:sldId id="314" r:id="rId11"/>
    <p:sldId id="331" r:id="rId12"/>
    <p:sldId id="332" r:id="rId13"/>
    <p:sldId id="333" r:id="rId14"/>
    <p:sldId id="334" r:id="rId15"/>
    <p:sldId id="335" r:id="rId16"/>
    <p:sldId id="313" r:id="rId17"/>
    <p:sldId id="330" r:id="rId18"/>
    <p:sldId id="291" r:id="rId19"/>
    <p:sldId id="319" r:id="rId20"/>
    <p:sldId id="320" r:id="rId21"/>
    <p:sldId id="321" r:id="rId22"/>
    <p:sldId id="329" r:id="rId23"/>
    <p:sldId id="296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284" r:id="rId32"/>
    <p:sldId id="282" r:id="rId33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8" autoAdjust="0"/>
  </p:normalViewPr>
  <p:slideViewPr>
    <p:cSldViewPr>
      <p:cViewPr>
        <p:scale>
          <a:sx n="110" d="100"/>
          <a:sy n="110" d="100"/>
        </p:scale>
        <p:origin x="-1032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07F49-3A55-4234-8548-03427FD0C4D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0E4A-C76B-4F26-8900-59963DF28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6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Blansko leden 2017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0E4A-C76B-4F26-8900-59963DF28B7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33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22.3.2017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ilto:kovarovab@mz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/>
          <a:lstStyle/>
          <a:p>
            <a:r>
              <a:rPr lang="cs-CZ" dirty="0" smtClean="0"/>
              <a:t>Genealogie pro pokročilé</a:t>
            </a:r>
            <a:br>
              <a:rPr lang="cs-CZ" dirty="0" smtClean="0"/>
            </a:br>
            <a:r>
              <a:rPr lang="cs-CZ" sz="2000" dirty="0" smtClean="0"/>
              <a:t>III. část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Soudnictví a justice</a:t>
            </a:r>
          </a:p>
          <a:p>
            <a:endParaRPr lang="cs-CZ" dirty="0">
              <a:solidFill>
                <a:srgbClr val="00B05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016224" cy="86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28800"/>
            <a:ext cx="784887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Výkon soudnictví</a:t>
            </a:r>
          </a:p>
          <a:p>
            <a:r>
              <a:rPr lang="cs-CZ" sz="2000" dirty="0" smtClean="0"/>
              <a:t>Jedna z nejvýznamnějších funkcí státu</a:t>
            </a:r>
          </a:p>
          <a:p>
            <a:r>
              <a:rPr lang="cs-CZ" dirty="0" smtClean="0"/>
              <a:t>Nejvyšším správním, soudním a zákonodárným orgánem byl panovník</a:t>
            </a:r>
          </a:p>
          <a:p>
            <a:endParaRPr lang="cs-CZ" dirty="0" smtClean="0"/>
          </a:p>
          <a:p>
            <a:r>
              <a:rPr lang="cs-CZ" dirty="0" smtClean="0"/>
              <a:t>Od 13. stol. diferenciace soudů se stavovstvím – složitá organizace</a:t>
            </a:r>
          </a:p>
          <a:p>
            <a:r>
              <a:rPr lang="cs-CZ" b="1" dirty="0" smtClean="0"/>
              <a:t>Zemský soud </a:t>
            </a:r>
            <a:r>
              <a:rPr lang="cs-CZ" dirty="0" smtClean="0"/>
              <a:t>na Moravě zasedal střídavě v Brně a v </a:t>
            </a:r>
            <a:r>
              <a:rPr lang="cs-CZ" dirty="0" smtClean="0"/>
              <a:t>Olomouci (MZA Brno – fondy „A“ knihy </a:t>
            </a:r>
            <a:r>
              <a:rPr lang="cs-CZ" dirty="0" err="1" smtClean="0"/>
              <a:t>půhonů</a:t>
            </a:r>
            <a:r>
              <a:rPr lang="cs-CZ" dirty="0" smtClean="0"/>
              <a:t>)</a:t>
            </a:r>
            <a:endParaRPr lang="cs-CZ" dirty="0" smtClean="0"/>
          </a:p>
          <a:p>
            <a:r>
              <a:rPr lang="cs-CZ" b="1" dirty="0" smtClean="0"/>
              <a:t>Markrabský manský soud</a:t>
            </a:r>
          </a:p>
          <a:p>
            <a:r>
              <a:rPr lang="cs-CZ" b="1" dirty="0" smtClean="0"/>
              <a:t>Manský soud olomouckých biskupů</a:t>
            </a:r>
          </a:p>
          <a:p>
            <a:endParaRPr lang="cs-CZ" b="1" dirty="0" smtClean="0"/>
          </a:p>
          <a:p>
            <a:r>
              <a:rPr lang="cs-CZ" b="1" dirty="0" smtClean="0"/>
              <a:t>Soudnictví církevní </a:t>
            </a:r>
          </a:p>
          <a:p>
            <a:r>
              <a:rPr lang="cs-CZ" dirty="0" smtClean="0"/>
              <a:t>a) záležitosti církevní (církevních osob a majetku)</a:t>
            </a:r>
          </a:p>
          <a:p>
            <a:r>
              <a:rPr lang="cs-CZ" dirty="0" smtClean="0"/>
              <a:t>b) věci manželské</a:t>
            </a:r>
          </a:p>
          <a:p>
            <a:endParaRPr lang="cs-CZ" b="1" dirty="0" smtClean="0"/>
          </a:p>
          <a:p>
            <a:r>
              <a:rPr lang="cs-CZ" b="1" dirty="0" smtClean="0"/>
              <a:t>Městské soudnictví</a:t>
            </a:r>
          </a:p>
          <a:p>
            <a:r>
              <a:rPr lang="cs-CZ" b="1" dirty="0" smtClean="0"/>
              <a:t>Židovské soudy</a:t>
            </a:r>
          </a:p>
          <a:p>
            <a:r>
              <a:rPr lang="cs-CZ" b="1" dirty="0" smtClean="0"/>
              <a:t>Vrchnostenské soudy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  <a:endParaRPr lang="cs-CZ" sz="1600" dirty="0">
              <a:solidFill>
                <a:srgbClr val="00B050"/>
              </a:solidFill>
              <a:ea typeface="+mj-ea"/>
              <a:cs typeface="+mj-cs"/>
            </a:endParaRPr>
          </a:p>
          <a:p>
            <a:pPr algn="ctr"/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Období feudalismu do 1628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53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Soudci = úředníci z povolání s předepsaným vzděláním a rozhodují podle předpisů vydaných panovníkem, systém soudců z povolání umožnil, aby soudy fungovaly nepřetržitě. Ústní jednání bylo důsledně nahrazeno písemným řízením.</a:t>
            </a:r>
          </a:p>
          <a:p>
            <a:endParaRPr lang="cs-CZ" dirty="0" smtClean="0"/>
          </a:p>
          <a:p>
            <a:r>
              <a:rPr lang="cs-CZ" dirty="0" smtClean="0"/>
              <a:t>Reformy Marie Terezie a Josefa II.</a:t>
            </a:r>
          </a:p>
          <a:p>
            <a:r>
              <a:rPr lang="cs-CZ" dirty="0" smtClean="0"/>
              <a:t>Oddělování soudnictví od státní správy, částečné oddělení civilního a trestního soudnictví</a:t>
            </a:r>
          </a:p>
          <a:p>
            <a:r>
              <a:rPr lang="cs-CZ" b="1" dirty="0" smtClean="0"/>
              <a:t>Nejvyšší soudní úřad ve Vídni </a:t>
            </a:r>
            <a:r>
              <a:rPr lang="cs-CZ" dirty="0" smtClean="0"/>
              <a:t>zřízen 1749</a:t>
            </a:r>
            <a:endParaRPr lang="cs-CZ" b="1" dirty="0" smtClean="0"/>
          </a:p>
          <a:p>
            <a:r>
              <a:rPr lang="cs-CZ" b="1" dirty="0" smtClean="0"/>
              <a:t>Apelační soud </a:t>
            </a:r>
            <a:r>
              <a:rPr lang="cs-CZ" dirty="0" smtClean="0"/>
              <a:t>1773 zřízen v Brně pro Moravu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Období 1628-1847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77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Příslušnost okresních soudů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Trestní řízení</a:t>
            </a:r>
            <a:r>
              <a:rPr lang="cs-CZ" dirty="0" smtClean="0"/>
              <a:t> </a:t>
            </a:r>
          </a:p>
          <a:p>
            <a:r>
              <a:rPr lang="cs-CZ" dirty="0" smtClean="0"/>
              <a:t>veškeré přestupky, spolupůsobily při vyšetřování zločinů a přečinů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Civilní řízení</a:t>
            </a:r>
            <a:r>
              <a:rPr lang="cs-CZ" dirty="0" smtClean="0"/>
              <a:t> </a:t>
            </a:r>
          </a:p>
          <a:p>
            <a:r>
              <a:rPr lang="cs-CZ" dirty="0" smtClean="0"/>
              <a:t>Vedly pozemkové knihy, sporné a nesporné řízení týkající se nemovitostí v nich evidovaných</a:t>
            </a:r>
          </a:p>
          <a:p>
            <a:r>
              <a:rPr lang="cs-CZ" dirty="0" smtClean="0"/>
              <a:t>Řízení o pozůstalostech, poručenství, opatrovnictví, dobrovolný rozvod, prohlášení za mrtvého (nikoli za účelem nového sňatku)</a:t>
            </a:r>
          </a:p>
          <a:p>
            <a:r>
              <a:rPr lang="cs-CZ" dirty="0" smtClean="0"/>
              <a:t>Spory o hodnotě do 500 zlatých, spory z nájmu a pachtu, spory ze smluv námezdních a služebných </a:t>
            </a:r>
            <a:endParaRPr lang="cs-CZ" u="sng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52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Příslušnost zemských a krajských soudů</a:t>
            </a:r>
          </a:p>
          <a:p>
            <a:r>
              <a:rPr lang="cs-CZ" u="sng" dirty="0" smtClean="0"/>
              <a:t>Odvolací instance pro rozhodnutí okresních soudů</a:t>
            </a:r>
          </a:p>
          <a:p>
            <a:pPr marL="285750" indent="-285750">
              <a:buFontTx/>
              <a:buChar char="-"/>
            </a:pPr>
            <a:endParaRPr lang="cs-CZ" u="sng" dirty="0" smtClean="0"/>
          </a:p>
          <a:p>
            <a:pPr marL="285750" indent="-285750">
              <a:buFontTx/>
              <a:buChar char="-"/>
            </a:pPr>
            <a:r>
              <a:rPr lang="cs-CZ" u="sng" dirty="0" smtClean="0"/>
              <a:t>Trestní řízení</a:t>
            </a:r>
            <a:r>
              <a:rPr lang="cs-CZ" dirty="0" smtClean="0"/>
              <a:t> </a:t>
            </a:r>
          </a:p>
          <a:p>
            <a:r>
              <a:rPr lang="cs-CZ" dirty="0" smtClean="0"/>
              <a:t>veškeré zločiny a přečiny</a:t>
            </a:r>
          </a:p>
          <a:p>
            <a:r>
              <a:rPr lang="cs-CZ" dirty="0" smtClean="0"/>
              <a:t>Zločiny a přečiny s trestní sazbou nejméně 5 let (velezrada, zneužívání moci, smilstvo proti přirozenosti, vražda a zabití, kvalifikovaná loupež)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Civilní řízení</a:t>
            </a:r>
            <a:r>
              <a:rPr lang="cs-CZ" dirty="0" smtClean="0"/>
              <a:t> </a:t>
            </a:r>
          </a:p>
          <a:p>
            <a:r>
              <a:rPr lang="cs-CZ" dirty="0" smtClean="0"/>
              <a:t>Sporné a nesporné řízení fideikomisní</a:t>
            </a:r>
          </a:p>
          <a:p>
            <a:r>
              <a:rPr lang="cs-CZ" dirty="0" smtClean="0"/>
              <a:t>Řízení o uznání, popření původu nemanželského dítěte, opatrovnictví pro marnotratnost nebo duševní chorobu, rozluka a neplatnost manželství, prohlášení za mrtvého (za účelem nového sňatku)</a:t>
            </a:r>
          </a:p>
          <a:p>
            <a:r>
              <a:rPr lang="cs-CZ" dirty="0" smtClean="0"/>
              <a:t>Spory o hodnotě nad 500 zlatých</a:t>
            </a:r>
            <a:endParaRPr lang="cs-CZ" u="sng" dirty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829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484784"/>
            <a:ext cx="784887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Civilní soudní agenda</a:t>
            </a:r>
          </a:p>
          <a:p>
            <a:r>
              <a:rPr lang="cs-CZ" sz="2400" dirty="0" smtClean="0"/>
              <a:t>Pozůstalosti</a:t>
            </a:r>
            <a:r>
              <a:rPr lang="cs-CZ" sz="2400" dirty="0"/>
              <a:t> </a:t>
            </a:r>
            <a:r>
              <a:rPr lang="cs-CZ" sz="2400" dirty="0" smtClean="0"/>
              <a:t>do </a:t>
            </a:r>
            <a:r>
              <a:rPr lang="cs-CZ" sz="2400" dirty="0"/>
              <a:t>1850 </a:t>
            </a:r>
            <a:endParaRPr lang="cs-CZ" sz="2400" dirty="0" smtClean="0"/>
          </a:p>
          <a:p>
            <a:r>
              <a:rPr lang="cs-CZ" dirty="0" smtClean="0"/>
              <a:t>Nejvyužívanější pro genealogické účely jsou pozůstalostní dědické spisy</a:t>
            </a:r>
          </a:p>
          <a:p>
            <a:r>
              <a:rPr lang="cs-CZ" b="1" u="sng" dirty="0" smtClean="0"/>
              <a:t>Archiválie v MZA Brno</a:t>
            </a:r>
          </a:p>
          <a:p>
            <a:r>
              <a:rPr lang="cs-CZ" u="sng" dirty="0" smtClean="0"/>
              <a:t>C 2 Tribunál</a:t>
            </a:r>
            <a:r>
              <a:rPr lang="cs-CZ" dirty="0" smtClean="0"/>
              <a:t> 1636-1783 šlechtické pozůstalosti</a:t>
            </a:r>
            <a:endParaRPr lang="cs-CZ" u="sng" dirty="0" smtClean="0"/>
          </a:p>
          <a:p>
            <a:r>
              <a:rPr lang="cs-CZ" u="sng" dirty="0" smtClean="0"/>
              <a:t>C 9 Moravsko-slezské zemské právo</a:t>
            </a:r>
            <a:r>
              <a:rPr lang="cs-CZ" dirty="0" smtClean="0"/>
              <a:t> 1783 šlechtické pozůstalosti, poručenské spisy šlechtických sirotků, od 1787 pozůstalosti biskupů a prelátů, od 1802 všech katolických duchovních, od 1808 pozůstalosti evangelických pastorů</a:t>
            </a:r>
            <a:endParaRPr lang="cs-CZ" u="sng" dirty="0" smtClean="0"/>
          </a:p>
          <a:p>
            <a:r>
              <a:rPr lang="cs-CZ" u="sng" dirty="0" smtClean="0"/>
              <a:t>C 16 </a:t>
            </a:r>
            <a:r>
              <a:rPr lang="cs-CZ" u="sng" dirty="0" err="1" smtClean="0"/>
              <a:t>Iudicium</a:t>
            </a:r>
            <a:r>
              <a:rPr lang="cs-CZ" u="sng" dirty="0" smtClean="0"/>
              <a:t> </a:t>
            </a:r>
            <a:r>
              <a:rPr lang="cs-CZ" u="sng" dirty="0" err="1" smtClean="0"/>
              <a:t>delegatum</a:t>
            </a:r>
            <a:r>
              <a:rPr lang="cs-CZ" u="sng" dirty="0" smtClean="0"/>
              <a:t> </a:t>
            </a:r>
            <a:r>
              <a:rPr lang="cs-CZ" u="sng" dirty="0" err="1" smtClean="0"/>
              <a:t>militare</a:t>
            </a:r>
            <a:r>
              <a:rPr lang="cs-CZ" u="sng" dirty="0" smtClean="0"/>
              <a:t> </a:t>
            </a:r>
            <a:r>
              <a:rPr lang="cs-CZ" u="sng" dirty="0" err="1" smtClean="0"/>
              <a:t>mixtum</a:t>
            </a:r>
            <a:r>
              <a:rPr lang="cs-CZ" dirty="0" smtClean="0"/>
              <a:t> 1753-1867 v rakouských zemích vojenské soudy, které neměly trestní pravomoc a které rozhodovaly o všech případech vojenských osob; pozůstalosti důstojníků-šlechticů, vojenských lékařů i prostých vojínů</a:t>
            </a:r>
            <a:endParaRPr lang="cs-CZ" u="sng" dirty="0" smtClean="0"/>
          </a:p>
          <a:p>
            <a:r>
              <a:rPr lang="cs-CZ" u="sng" dirty="0" smtClean="0"/>
              <a:t>F fondy velkostatků </a:t>
            </a:r>
            <a:r>
              <a:rPr lang="cs-CZ" dirty="0" smtClean="0"/>
              <a:t>pozůstalosti poddaných 1780-1850 (někdy tvoří většinu dochovaných dokumentů fondu)</a:t>
            </a:r>
            <a:endParaRPr lang="cs-CZ" u="sng" dirty="0" smtClean="0"/>
          </a:p>
          <a:p>
            <a:endParaRPr lang="cs-CZ" u="sng" dirty="0" smtClean="0"/>
          </a:p>
          <a:p>
            <a:r>
              <a:rPr lang="cs-CZ" b="1" u="sng" dirty="0" smtClean="0"/>
              <a:t>Archiválie v </a:t>
            </a:r>
            <a:r>
              <a:rPr lang="cs-CZ" b="1" u="sng" dirty="0" err="1" smtClean="0"/>
              <a:t>SOkA</a:t>
            </a:r>
            <a:endParaRPr lang="cs-CZ" b="1" u="sng" dirty="0" smtClean="0"/>
          </a:p>
          <a:p>
            <a:r>
              <a:rPr lang="cs-CZ" u="sng" dirty="0" smtClean="0"/>
              <a:t>Fondy archivů měst</a:t>
            </a:r>
            <a:r>
              <a:rPr lang="cs-CZ" dirty="0" smtClean="0"/>
              <a:t> (knihy kšaftů, městské knihy)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75556" y="40466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</a:p>
          <a:p>
            <a:pPr lvl="0" algn="ctr"/>
            <a:r>
              <a:rPr lang="cs-CZ" sz="2400" dirty="0">
                <a:solidFill>
                  <a:srgbClr val="00B050"/>
                </a:solidFill>
              </a:rPr>
              <a:t>Civilní soudní </a:t>
            </a:r>
            <a:r>
              <a:rPr lang="cs-CZ" sz="2400" dirty="0" smtClean="0">
                <a:solidFill>
                  <a:srgbClr val="00B050"/>
                </a:solidFill>
              </a:rPr>
              <a:t>agenda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Pozůstalosti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46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332656"/>
            <a:ext cx="3757026" cy="6283113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14" y="293638"/>
            <a:ext cx="3930908" cy="6322132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503548" y="148478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u="sng" dirty="0" smtClean="0"/>
              <a:t>C 9 Moravsko-slezské zemské právo</a:t>
            </a:r>
            <a:r>
              <a:rPr lang="cs-CZ" dirty="0" smtClean="0"/>
              <a:t> od 1808 pozůstalosti evangelických pastorů</a:t>
            </a:r>
            <a:endParaRPr lang="cs-CZ" u="sng" dirty="0" smtClean="0"/>
          </a:p>
        </p:txBody>
      </p:sp>
    </p:spTree>
    <p:extLst>
      <p:ext uri="{BB962C8B-B14F-4D97-AF65-F5344CB8AC3E}">
        <p14:creationId xmlns:p14="http://schemas.microsoft.com/office/powerpoint/2010/main" val="41604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60647"/>
            <a:ext cx="8958227" cy="647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33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10790"/>
            <a:ext cx="3984012" cy="623974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48" y="510790"/>
            <a:ext cx="3703000" cy="615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7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Civilní soudní agenda</a:t>
            </a:r>
          </a:p>
          <a:p>
            <a:r>
              <a:rPr lang="cs-CZ" sz="2400" dirty="0" smtClean="0"/>
              <a:t>Pozůstalosti</a:t>
            </a:r>
          </a:p>
          <a:p>
            <a:endParaRPr lang="cs-CZ" u="sng" dirty="0"/>
          </a:p>
          <a:p>
            <a:r>
              <a:rPr lang="cs-CZ" u="sng" dirty="0" smtClean="0"/>
              <a:t>1850-1950</a:t>
            </a:r>
          </a:p>
          <a:p>
            <a:r>
              <a:rPr lang="cs-CZ" u="sng" dirty="0" smtClean="0"/>
              <a:t>Krajské soudy</a:t>
            </a:r>
          </a:p>
          <a:p>
            <a:r>
              <a:rPr lang="cs-CZ" dirty="0" smtClean="0"/>
              <a:t>KS Brno Pozůstalosti držitelů deskových statků nebo lén</a:t>
            </a:r>
          </a:p>
          <a:p>
            <a:r>
              <a:rPr lang="cs-CZ" dirty="0" smtClean="0"/>
              <a:t>Do 1923 pozůstalosti šlechticů nebo jinak významných osob, jejichž majetek se nacházel na území více soudních okresů (továrníci, velkoobchodníci) </a:t>
            </a:r>
          </a:p>
          <a:p>
            <a:endParaRPr lang="cs-CZ" dirty="0" smtClean="0"/>
          </a:p>
          <a:p>
            <a:r>
              <a:rPr lang="cs-CZ" u="sng" dirty="0" smtClean="0"/>
              <a:t>Okresní soudy</a:t>
            </a:r>
          </a:p>
          <a:p>
            <a:r>
              <a:rPr lang="cs-CZ" dirty="0" smtClean="0"/>
              <a:t>Po agendě pozemkových knih nejvýznamnější a nejrozsáhlejší agenda, kterou okresní soud řešil</a:t>
            </a:r>
          </a:p>
          <a:p>
            <a:endParaRPr lang="cs-CZ" dirty="0" smtClean="0"/>
          </a:p>
          <a:p>
            <a:r>
              <a:rPr lang="cs-CZ" u="sng" dirty="0"/>
              <a:t>Německé </a:t>
            </a:r>
            <a:r>
              <a:rPr lang="cs-CZ" u="sng" dirty="0" smtClean="0"/>
              <a:t>soudy (1939 -1945)</a:t>
            </a:r>
          </a:p>
          <a:p>
            <a:r>
              <a:rPr lang="cs-CZ" dirty="0" smtClean="0"/>
              <a:t>Pozůstalosti, rozvody a ostatní soudní záležitosti německých státních občanů (i těch, kteří se k Němcům přihlásili a německá státní příslušnost jim byla udělena) </a:t>
            </a:r>
            <a:endParaRPr lang="cs-CZ" dirty="0"/>
          </a:p>
          <a:p>
            <a:endParaRPr lang="cs-CZ" u="sng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515622" y="599035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</a:p>
          <a:p>
            <a:pPr lvl="0" algn="ctr"/>
            <a:r>
              <a:rPr lang="cs-CZ" sz="2400" dirty="0">
                <a:solidFill>
                  <a:srgbClr val="00B050"/>
                </a:solidFill>
              </a:rPr>
              <a:t>Civilní soudní </a:t>
            </a:r>
            <a:r>
              <a:rPr lang="cs-CZ" sz="2400" dirty="0" smtClean="0">
                <a:solidFill>
                  <a:srgbClr val="00B050"/>
                </a:solidFill>
              </a:rPr>
              <a:t>agenda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Pozůstalosti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301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608668"/>
            <a:ext cx="7776863" cy="59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41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3956057" cy="616530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4664"/>
            <a:ext cx="3815636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4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t="156" r="6436" b="-156"/>
          <a:stretch/>
        </p:blipFill>
        <p:spPr>
          <a:xfrm rot="16200000">
            <a:off x="-1052973" y="1421125"/>
            <a:ext cx="6614227" cy="400524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6631"/>
            <a:ext cx="3898628" cy="661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70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3705093" cy="630932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648"/>
            <a:ext cx="3792365" cy="629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87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6990"/>
            <a:ext cx="3759839" cy="630932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3855"/>
            <a:ext cx="4032238" cy="630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33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412776"/>
            <a:ext cx="78488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Civilní soudní agenda</a:t>
            </a:r>
          </a:p>
          <a:p>
            <a:r>
              <a:rPr lang="cs-CZ" sz="2400" dirty="0" smtClean="0"/>
              <a:t>Poručenstva a ostatní agenda</a:t>
            </a:r>
            <a:endParaRPr lang="cs-CZ" u="sng" dirty="0" smtClean="0"/>
          </a:p>
          <a:p>
            <a:r>
              <a:rPr lang="cs-CZ" u="sng" dirty="0" smtClean="0"/>
              <a:t>Krajské soudy</a:t>
            </a:r>
            <a:endParaRPr lang="cs-CZ" dirty="0" smtClean="0"/>
          </a:p>
          <a:p>
            <a:r>
              <a:rPr lang="cs-CZ" dirty="0" smtClean="0"/>
              <a:t>Poručenství a opatrovnictví dětí, jejichž rodiče zemřeli nebo se rozvedli</a:t>
            </a:r>
          </a:p>
          <a:p>
            <a:r>
              <a:rPr lang="cs-CZ" dirty="0" smtClean="0"/>
              <a:t>Ve 2. polovině 19. stol. opatrovnictví dospělých pro marnotratnost nebo duševní chorobu</a:t>
            </a:r>
          </a:p>
          <a:p>
            <a:r>
              <a:rPr lang="cs-CZ" dirty="0" smtClean="0"/>
              <a:t>Spisy týkající se rozvodů a rozluk; do r. 1949 existovaly 2 formy rozvázání manželství: </a:t>
            </a:r>
            <a:r>
              <a:rPr lang="cs-CZ" i="1" dirty="0" smtClean="0"/>
              <a:t>Rozvod od stolu a lože </a:t>
            </a:r>
            <a:r>
              <a:rPr lang="cs-CZ" dirty="0" smtClean="0"/>
              <a:t>rušil povinnost spolužití, manželství právně trvalo dále a rozvedený partner nemohl uzavřít nové manželství</a:t>
            </a:r>
          </a:p>
          <a:p>
            <a:r>
              <a:rPr lang="cs-CZ" i="1" dirty="0" smtClean="0"/>
              <a:t>Rozluka</a:t>
            </a:r>
            <a:r>
              <a:rPr lang="cs-CZ" dirty="0" smtClean="0"/>
              <a:t> zrušila právní svazek manželství, rozloučený mohl uzavřít další manželství</a:t>
            </a:r>
            <a:endParaRPr lang="cs-CZ" dirty="0"/>
          </a:p>
          <a:p>
            <a:r>
              <a:rPr lang="cs-CZ" u="sng" dirty="0" smtClean="0"/>
              <a:t>Okresní soudy</a:t>
            </a:r>
          </a:p>
          <a:p>
            <a:r>
              <a:rPr lang="cs-CZ" dirty="0" smtClean="0"/>
              <a:t>Poručenství dětí zejména osiřelých (spisy P); určení otcovství (</a:t>
            </a:r>
            <a:r>
              <a:rPr lang="cs-CZ" dirty="0" err="1" smtClean="0"/>
              <a:t>Nc</a:t>
            </a:r>
            <a:r>
              <a:rPr lang="cs-CZ" dirty="0" smtClean="0"/>
              <a:t>)</a:t>
            </a:r>
          </a:p>
          <a:p>
            <a:r>
              <a:rPr lang="cs-CZ" dirty="0" smtClean="0"/>
              <a:t>Dobrovolné rozvody; po r. 1950 veškeré rozvody</a:t>
            </a:r>
          </a:p>
          <a:p>
            <a:endParaRPr lang="cs-CZ" dirty="0" smtClean="0"/>
          </a:p>
          <a:p>
            <a:r>
              <a:rPr lang="cs-CZ" dirty="0" smtClean="0"/>
              <a:t>Další agendy genealogicky zajímavé prohlášení za mrtva, zbavení svéprávnosti, adopce, </a:t>
            </a:r>
            <a:r>
              <a:rPr lang="cs-CZ" dirty="0" smtClean="0"/>
              <a:t>legitimace   </a:t>
            </a:r>
            <a:endParaRPr lang="cs-CZ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503548" y="332656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</a:t>
            </a:r>
          </a:p>
          <a:p>
            <a:pPr lvl="0" algn="ctr"/>
            <a:r>
              <a:rPr lang="cs-CZ" sz="2400" dirty="0">
                <a:solidFill>
                  <a:srgbClr val="00B050"/>
                </a:solidFill>
              </a:rPr>
              <a:t>Civilní soudní </a:t>
            </a:r>
            <a:r>
              <a:rPr lang="cs-CZ" sz="2400" dirty="0" smtClean="0">
                <a:solidFill>
                  <a:srgbClr val="00B050"/>
                </a:solidFill>
              </a:rPr>
              <a:t>agenda</a:t>
            </a:r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/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Poručenstva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72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240627" cy="645333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8640"/>
            <a:ext cx="2618047" cy="645333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7092280" y="1412776"/>
            <a:ext cx="205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 11 KS Civilní Brno</a:t>
            </a:r>
          </a:p>
          <a:p>
            <a:r>
              <a:rPr lang="cs-CZ" dirty="0" smtClean="0"/>
              <a:t>J 207/1897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1562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318121"/>
            <a:ext cx="784887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/>
              <a:t>Dochované archiválie MZA Brno</a:t>
            </a:r>
            <a:endParaRPr lang="cs-CZ" dirty="0" smtClean="0"/>
          </a:p>
          <a:p>
            <a:r>
              <a:rPr lang="cs-CZ" u="sng" dirty="0" smtClean="0"/>
              <a:t>C 11 Krajský soud civilní Brno – firemní agenda</a:t>
            </a:r>
            <a:r>
              <a:rPr lang="cs-CZ" dirty="0" smtClean="0"/>
              <a:t> pro náš region, ostatní krajské soudy (Jihlava, Znojmo, Uherské Hradiště) vedly tuto agendu pro obvod své působnosti</a:t>
            </a:r>
            <a:endParaRPr lang="cs-CZ" u="sng" dirty="0" smtClean="0"/>
          </a:p>
          <a:p>
            <a:pPr marL="285750" indent="-285750">
              <a:buFontTx/>
              <a:buChar char="-"/>
            </a:pPr>
            <a:r>
              <a:rPr lang="cs-CZ" dirty="0" smtClean="0"/>
              <a:t>Knihy – firemní rejstříky; mají největší význam pro období před r. 1917, kdy nahrazují skartované firemní spisy zaniklých firem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Spisy jednotlivých firem: vznik, zaprotokolování, názvy a jejich cizojazyčné mutace, právní zastupování a jeho změny (kdo má k čemu podpisové právo; případně zda v případě více společníků musí být podpis více z nich nebo má některý výhradní podpisové právo), udělení vyznamenání (do r. 1918 udělení oprávnění používat v názvu </a:t>
            </a:r>
            <a:r>
              <a:rPr lang="cs-CZ" dirty="0" err="1" smtClean="0"/>
              <a:t>c.k</a:t>
            </a:r>
            <a:r>
              <a:rPr lang="cs-CZ" dirty="0" smtClean="0"/>
              <a:t>. a orlici), zánik, likvidace (u židovských firem arizace během protektorátu, po r. 1945 konfiskační, znárodňovací výměry, zavádění a rušení národních správ)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   </a:t>
            </a: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1850 – 1950</a:t>
            </a:r>
          </a:p>
          <a:p>
            <a:pPr algn="ctr"/>
            <a:r>
              <a:rPr lang="cs-CZ" sz="2400" dirty="0" smtClean="0">
                <a:solidFill>
                  <a:srgbClr val="00B050"/>
                </a:solidFill>
                <a:ea typeface="+mj-ea"/>
                <a:cs typeface="+mj-cs"/>
              </a:rPr>
              <a:t>Firemní agenda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0079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648"/>
            <a:ext cx="4086987" cy="6552728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54" y="269533"/>
            <a:ext cx="3993413" cy="654384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115616" y="5373216"/>
            <a:ext cx="449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C 11 Krajský soud civilní Brno, firemní rejstřík,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8648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540856" cy="644893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52141"/>
            <a:ext cx="3947334" cy="638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44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" t="3136" r="6537" b="2901"/>
          <a:stretch/>
        </p:blipFill>
        <p:spPr>
          <a:xfrm>
            <a:off x="107504" y="188640"/>
            <a:ext cx="4684143" cy="644393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t="5394" r="10276"/>
          <a:stretch/>
        </p:blipFill>
        <p:spPr>
          <a:xfrm>
            <a:off x="4932040" y="404664"/>
            <a:ext cx="3942272" cy="613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86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 r="660" b="14340"/>
          <a:stretch/>
        </p:blipFill>
        <p:spPr>
          <a:xfrm>
            <a:off x="80635" y="548680"/>
            <a:ext cx="9083615" cy="55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3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827584" y="548680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solidFill>
                  <a:srgbClr val="00B050"/>
                </a:solidFill>
                <a:ea typeface="+mj-ea"/>
                <a:cs typeface="+mj-cs"/>
              </a:rPr>
              <a:t>Soudnictví </a:t>
            </a:r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1850 – 1950</a:t>
            </a:r>
          </a:p>
          <a:p>
            <a:pPr algn="ctr"/>
            <a:r>
              <a:rPr lang="cs-CZ" sz="2000" dirty="0" smtClean="0">
                <a:solidFill>
                  <a:srgbClr val="00B050"/>
                </a:solidFill>
                <a:ea typeface="+mj-ea"/>
                <a:cs typeface="+mj-cs"/>
              </a:rPr>
              <a:t>Trestní agenda</a:t>
            </a:r>
            <a:endParaRPr 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323529" y="1412776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Okresní soudy řešily bagatelní případy; většina spisů vyskartována, dochovány obvykle pouze úřední knihy - rejstříky ve značné úplnosti</a:t>
            </a:r>
          </a:p>
          <a:p>
            <a:endParaRPr lang="cs-CZ" dirty="0"/>
          </a:p>
          <a:p>
            <a:r>
              <a:rPr lang="cs-CZ" dirty="0" smtClean="0"/>
              <a:t>Krajské soudy řešily všechny hrdelní zločiny (vraždy – v naprosté většině se jedná o vraždy nemanželských novorozeňat jejich </a:t>
            </a:r>
            <a:r>
              <a:rPr lang="cs-CZ" dirty="0" smtClean="0"/>
              <a:t>matkami </a:t>
            </a:r>
            <a:r>
              <a:rPr lang="cs-CZ" dirty="0" smtClean="0"/>
              <a:t>– služkami, které přišly o zaměstnání) vyšetřovací spisy včetně fotodokumentace, dopravní nehody, </a:t>
            </a:r>
          </a:p>
          <a:p>
            <a:endParaRPr lang="cs-CZ" dirty="0"/>
          </a:p>
          <a:p>
            <a:r>
              <a:rPr lang="cs-CZ" dirty="0" smtClean="0"/>
              <a:t>Mimořádné lidové soudy (1945-1948) </a:t>
            </a:r>
            <a:r>
              <a:rPr lang="cs-CZ" dirty="0" smtClean="0"/>
              <a:t>posuzovaly </a:t>
            </a:r>
            <a:r>
              <a:rPr lang="cs-CZ" dirty="0" smtClean="0"/>
              <a:t>trestné činy podle tzv. retribučního dekretu prezidenta republiky č. 16/1945 Sb. O potrestání nacistických zločinců, zrádců a jejich pomahačů</a:t>
            </a:r>
          </a:p>
          <a:p>
            <a:endParaRPr lang="cs-CZ" dirty="0"/>
          </a:p>
          <a:p>
            <a:r>
              <a:rPr lang="cs-CZ" dirty="0" smtClean="0"/>
              <a:t>Státní soud Brno (1948-1952) politické procesy proti novému zřízení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762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3694113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347" y="1100732"/>
            <a:ext cx="3424732" cy="5525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613425" cy="66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7452320" y="1196752"/>
            <a:ext cx="1584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Fondy v MZA</a:t>
            </a:r>
          </a:p>
          <a:p>
            <a:r>
              <a:rPr lang="cs-CZ" dirty="0" smtClean="0"/>
              <a:t>B 4 Špilberská věznice </a:t>
            </a:r>
          </a:p>
          <a:p>
            <a:r>
              <a:rPr lang="cs-CZ" dirty="0" smtClean="0"/>
              <a:t>1783-1860</a:t>
            </a:r>
          </a:p>
          <a:p>
            <a:r>
              <a:rPr lang="cs-CZ" dirty="0" smtClean="0"/>
              <a:t>B 5 Provinční věznice </a:t>
            </a:r>
          </a:p>
          <a:p>
            <a:r>
              <a:rPr lang="cs-CZ" dirty="0" smtClean="0"/>
              <a:t>1786-1860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6813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064422" cy="629993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368"/>
            <a:ext cx="3870772" cy="628221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11560" y="5445224"/>
            <a:ext cx="43985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MZA Brno</a:t>
            </a:r>
          </a:p>
          <a:p>
            <a:r>
              <a:rPr lang="cs-CZ" dirty="0" smtClean="0"/>
              <a:t>C 12 Krajský soud trestní Brno, 3. manipulace</a:t>
            </a:r>
          </a:p>
          <a:p>
            <a:r>
              <a:rPr lang="cs-CZ" dirty="0" err="1" smtClean="0"/>
              <a:t>Tk</a:t>
            </a:r>
            <a:r>
              <a:rPr lang="cs-CZ" dirty="0" smtClean="0"/>
              <a:t> II 1641/33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2941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22293"/>
            <a:ext cx="4272974" cy="6858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6074"/>
            <a:ext cx="4454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17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23" y="30782"/>
            <a:ext cx="4588695" cy="6858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0782"/>
            <a:ext cx="4465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75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" y="364361"/>
            <a:ext cx="4348565" cy="608897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5064"/>
            <a:ext cx="4403985" cy="610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08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483514" cy="604029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4951"/>
            <a:ext cx="4413229" cy="600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84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41"/>
            <a:ext cx="4325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02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192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400" b="1" dirty="0" smtClean="0"/>
              <a:t>Doporučená literatura k tématu (stručný výběr)</a:t>
            </a:r>
          </a:p>
          <a:p>
            <a:r>
              <a:rPr lang="cs-CZ" sz="1400" dirty="0" smtClean="0"/>
              <a:t>SCHELLEOVÁ, Ilona, SCHELLE, Karel. </a:t>
            </a:r>
            <a:r>
              <a:rPr lang="cs-CZ" sz="1400" i="1" dirty="0" smtClean="0"/>
              <a:t>Soudnictví (historie, současnost a perspektivy)</a:t>
            </a:r>
            <a:r>
              <a:rPr lang="cs-CZ" sz="1400" dirty="0" smtClean="0"/>
              <a:t>. Praha, 2004. ISBN 80-86432-65-3. </a:t>
            </a:r>
            <a:endParaRPr lang="cs-CZ" sz="1400" dirty="0"/>
          </a:p>
          <a:p>
            <a:r>
              <a:rPr lang="cs-CZ" sz="1400" dirty="0" smtClean="0"/>
              <a:t>PRINC, Michal. </a:t>
            </a:r>
            <a:r>
              <a:rPr lang="cs-CZ" sz="1400" i="1" dirty="0" smtClean="0"/>
              <a:t>Soudnictví v českých zemích v letech 1848-1938 (soudy, soudní osoby, dobové problémy)</a:t>
            </a:r>
            <a:r>
              <a:rPr lang="cs-CZ" sz="1400" dirty="0" smtClean="0"/>
              <a:t>. Praha, 2015. ISBN 978-80-7478-797-3.</a:t>
            </a:r>
            <a:endParaRPr lang="cs-CZ" sz="1400" dirty="0"/>
          </a:p>
          <a:p>
            <a:pPr marL="0" indent="0">
              <a:buNone/>
            </a:pPr>
            <a:r>
              <a:rPr lang="cs-CZ" sz="1400" dirty="0"/>
              <a:t> </a:t>
            </a:r>
          </a:p>
          <a:p>
            <a:pPr marL="0" indent="0">
              <a:buNone/>
            </a:pPr>
            <a:r>
              <a:rPr lang="cs-CZ" sz="1400" i="1" dirty="0" smtClean="0"/>
              <a:t> </a:t>
            </a:r>
            <a:endParaRPr lang="cs-CZ" sz="1400" dirty="0"/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3915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 smtClean="0">
                <a:solidFill>
                  <a:srgbClr val="00B050"/>
                </a:solidFill>
              </a:rPr>
              <a:t/>
            </a:r>
            <a:br>
              <a:rPr lang="cs-CZ" sz="2400" dirty="0" smtClean="0">
                <a:solidFill>
                  <a:srgbClr val="00B050"/>
                </a:solidFill>
              </a:rPr>
            </a:b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/>
              <a:t>Děkuji za pozornost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400" dirty="0" smtClean="0"/>
              <a:t>Božena Kovářová</a:t>
            </a:r>
          </a:p>
          <a:p>
            <a:pPr marL="0" indent="0" algn="ctr">
              <a:buNone/>
            </a:pPr>
            <a:r>
              <a:rPr lang="cs-CZ" sz="2400" dirty="0" smtClean="0"/>
              <a:t>Státní okresní archiv Blansko</a:t>
            </a:r>
          </a:p>
          <a:p>
            <a:pPr marL="0" indent="0" algn="ctr">
              <a:buNone/>
            </a:pPr>
            <a:r>
              <a:rPr lang="cs-CZ" sz="2400" dirty="0" smtClean="0">
                <a:hlinkClick r:id="rId2"/>
              </a:rPr>
              <a:t>kovarovab@mza.cz</a:t>
            </a:r>
            <a:endParaRPr lang="cs-CZ" sz="2400" dirty="0" smtClean="0"/>
          </a:p>
          <a:p>
            <a:pPr marL="0" indent="0" algn="ctr">
              <a:buNone/>
            </a:pPr>
            <a:r>
              <a:rPr lang="cs-CZ" sz="2400" dirty="0" smtClean="0"/>
              <a:t>www.mza.cz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7716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1037</Words>
  <Application>Microsoft Office PowerPoint</Application>
  <PresentationFormat>Předvádění na obrazovce (4:3)</PresentationFormat>
  <Paragraphs>131</Paragraphs>
  <Slides>32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Motiv sady Office</vt:lpstr>
      <vt:lpstr>Genealogie pro pokročilé III. část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Genealogie pro pokročilé</dc:title>
  <dc:creator>Kovarova</dc:creator>
  <cp:lastModifiedBy>spravce</cp:lastModifiedBy>
  <cp:revision>179</cp:revision>
  <cp:lastPrinted>2017-03-01T09:19:57Z</cp:lastPrinted>
  <dcterms:created xsi:type="dcterms:W3CDTF">2017-01-11T13:48:25Z</dcterms:created>
  <dcterms:modified xsi:type="dcterms:W3CDTF">2017-03-22T15:33:11Z</dcterms:modified>
</cp:coreProperties>
</file>