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notesMasterIdLst>
    <p:notesMasterId r:id="rId2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0080625" cy="7559675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262" y="-91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199" name="CustomShape 2"/>
          <p:cNvSpPr/>
          <p:nvPr/>
        </p:nvSpPr>
        <p:spPr>
          <a:xfrm>
            <a:off x="0" y="0"/>
            <a:ext cx="7559640" cy="10691640"/>
          </a:xfrm>
          <a:custGeom>
            <a:avLst/>
            <a:gdLst/>
            <a:ahLst/>
            <a:cxnLst/>
            <a:rect l="0" t="0" r="r" b="b"/>
            <a:pathLst>
              <a:path w="21001" h="29701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9696"/>
                </a:lnTo>
                <a:cubicBezTo>
                  <a:pt x="0" y="29698"/>
                  <a:pt x="1" y="29700"/>
                  <a:pt x="3" y="29700"/>
                </a:cubicBezTo>
                <a:lnTo>
                  <a:pt x="20996" y="29700"/>
                </a:lnTo>
                <a:cubicBezTo>
                  <a:pt x="20998" y="29700"/>
                  <a:pt x="21000" y="29698"/>
                  <a:pt x="21000" y="29696"/>
                </a:cubicBezTo>
                <a:lnTo>
                  <a:pt x="21000" y="3"/>
                </a:lnTo>
                <a:cubicBezTo>
                  <a:pt x="21000" y="1"/>
                  <a:pt x="20998" y="0"/>
                  <a:pt x="20996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0" name="CustomShape 3"/>
          <p:cNvSpPr/>
          <p:nvPr/>
        </p:nvSpPr>
        <p:spPr>
          <a:xfrm>
            <a:off x="0" y="0"/>
            <a:ext cx="7559640" cy="10691640"/>
          </a:xfrm>
          <a:custGeom>
            <a:avLst/>
            <a:gdLst/>
            <a:ahLst/>
            <a:cxnLst/>
            <a:rect l="0" t="0" r="r" b="b"/>
            <a:pathLst>
              <a:path w="21001" h="29701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9696"/>
                </a:lnTo>
                <a:cubicBezTo>
                  <a:pt x="0" y="29698"/>
                  <a:pt x="1" y="29700"/>
                  <a:pt x="3" y="29700"/>
                </a:cubicBezTo>
                <a:lnTo>
                  <a:pt x="20996" y="29700"/>
                </a:lnTo>
                <a:cubicBezTo>
                  <a:pt x="20998" y="29700"/>
                  <a:pt x="21000" y="29698"/>
                  <a:pt x="21000" y="29696"/>
                </a:cubicBezTo>
                <a:lnTo>
                  <a:pt x="21000" y="3"/>
                </a:lnTo>
                <a:cubicBezTo>
                  <a:pt x="21000" y="1"/>
                  <a:pt x="20998" y="0"/>
                  <a:pt x="20996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1" name="CustomShape 4"/>
          <p:cNvSpPr/>
          <p:nvPr/>
        </p:nvSpPr>
        <p:spPr>
          <a:xfrm>
            <a:off x="0" y="0"/>
            <a:ext cx="7559640" cy="10691640"/>
          </a:xfrm>
          <a:custGeom>
            <a:avLst/>
            <a:gdLst/>
            <a:ahLst/>
            <a:cxnLst/>
            <a:rect l="0" t="0" r="r" b="b"/>
            <a:pathLst>
              <a:path w="21001" h="29701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9696"/>
                </a:lnTo>
                <a:cubicBezTo>
                  <a:pt x="0" y="29698"/>
                  <a:pt x="1" y="29700"/>
                  <a:pt x="3" y="29700"/>
                </a:cubicBezTo>
                <a:lnTo>
                  <a:pt x="20996" y="29700"/>
                </a:lnTo>
                <a:cubicBezTo>
                  <a:pt x="20998" y="29700"/>
                  <a:pt x="21000" y="29698"/>
                  <a:pt x="21000" y="29696"/>
                </a:cubicBezTo>
                <a:lnTo>
                  <a:pt x="21000" y="3"/>
                </a:lnTo>
                <a:cubicBezTo>
                  <a:pt x="21000" y="1"/>
                  <a:pt x="20998" y="0"/>
                  <a:pt x="20996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2" name="PlaceHolder 5"/>
          <p:cNvSpPr>
            <a:spLocks noGrp="1"/>
          </p:cNvSpPr>
          <p:nvPr>
            <p:ph type="body"/>
          </p:nvPr>
        </p:nvSpPr>
        <p:spPr>
          <a:xfrm>
            <a:off x="755280" y="5078520"/>
            <a:ext cx="6041880" cy="4805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cs-CZ" sz="1200" spc="-1">
                <a:latin typeface="Times New Roman"/>
              </a:rPr>
              <a:t>Klikněte pro úpravu formátu komentářů</a:t>
            </a:r>
            <a:endParaRPr/>
          </a:p>
        </p:txBody>
      </p:sp>
      <p:sp>
        <p:nvSpPr>
          <p:cNvPr id="203" name="PlaceHolder 6"/>
          <p:cNvSpPr>
            <a:spLocks noGrp="1"/>
          </p:cNvSpPr>
          <p:nvPr>
            <p:ph type="hdr"/>
          </p:nvPr>
        </p:nvSpPr>
        <p:spPr>
          <a:xfrm>
            <a:off x="-360" y="0"/>
            <a:ext cx="3274920" cy="5284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&lt;záhlaví&gt;</a:t>
            </a:r>
            <a:endParaRPr/>
          </a:p>
        </p:txBody>
      </p:sp>
      <p:sp>
        <p:nvSpPr>
          <p:cNvPr id="204" name="PlaceHolder 7"/>
          <p:cNvSpPr>
            <a:spLocks noGrp="1"/>
          </p:cNvSpPr>
          <p:nvPr>
            <p:ph type="dt"/>
          </p:nvPr>
        </p:nvSpPr>
        <p:spPr>
          <a:xfrm>
            <a:off x="4277880" y="0"/>
            <a:ext cx="3274920" cy="528480"/>
          </a:xfrm>
          <a:prstGeom prst="rect">
            <a:avLst/>
          </a:prstGeom>
        </p:spPr>
        <p:txBody>
          <a:bodyPr lIns="0" tIns="0" rIns="0" bIns="0"/>
          <a:lstStyle/>
          <a:p>
            <a:pPr algn="r"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&lt;datum/čas&gt;</a:t>
            </a:r>
            <a:endParaRPr/>
          </a:p>
        </p:txBody>
      </p:sp>
      <p:sp>
        <p:nvSpPr>
          <p:cNvPr id="205" name="PlaceHolder 8"/>
          <p:cNvSpPr>
            <a:spLocks noGrp="1"/>
          </p:cNvSpPr>
          <p:nvPr>
            <p:ph type="ftr"/>
          </p:nvPr>
        </p:nvSpPr>
        <p:spPr>
          <a:xfrm>
            <a:off x="-360" y="10156320"/>
            <a:ext cx="3274920" cy="528840"/>
          </a:xfrm>
          <a:prstGeom prst="rect">
            <a:avLst/>
          </a:prstGeom>
        </p:spPr>
        <p:txBody>
          <a:bodyPr lIns="0" tIns="0" rIns="0" bIns="0" anchor="b"/>
          <a:lstStyle/>
          <a:p>
            <a:pPr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&lt;zápatí&gt;</a:t>
            </a:r>
            <a:endParaRPr/>
          </a:p>
        </p:txBody>
      </p:sp>
      <p:sp>
        <p:nvSpPr>
          <p:cNvPr id="206" name="PlaceHolder 9"/>
          <p:cNvSpPr>
            <a:spLocks noGrp="1"/>
          </p:cNvSpPr>
          <p:nvPr>
            <p:ph type="sldNum"/>
          </p:nvPr>
        </p:nvSpPr>
        <p:spPr>
          <a:xfrm>
            <a:off x="4277880" y="10156320"/>
            <a:ext cx="3274920" cy="5288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lnSpc>
                <a:spcPct val="95000"/>
              </a:lnSpc>
            </a:pPr>
            <a:fld id="{2C1971AE-D5B5-426B-B814-F8501BBFBDB3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8176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CustomShape 1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342720" indent="-342720"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3280" y="301680"/>
            <a:ext cx="8345520" cy="582192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342720" indent="-342720"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292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4468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2920" y="4055400"/>
            <a:ext cx="88628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2920" y="4055400"/>
            <a:ext cx="88628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468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292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pic>
        <p:nvPicPr>
          <p:cNvPr id="37" name="Obrázek 36"/>
          <p:cNvPicPr/>
          <p:nvPr/>
        </p:nvPicPr>
        <p:blipFill>
          <a:blip r:embed="rId2"/>
          <a:stretch/>
        </p:blipFill>
        <p:spPr>
          <a:xfrm>
            <a:off x="2190240" y="1768320"/>
            <a:ext cx="5487480" cy="4378320"/>
          </a:xfrm>
          <a:prstGeom prst="rect">
            <a:avLst/>
          </a:prstGeom>
          <a:ln>
            <a:noFill/>
          </a:ln>
        </p:spPr>
      </p:pic>
      <p:pic>
        <p:nvPicPr>
          <p:cNvPr id="38" name="Obrázek 37"/>
          <p:cNvPicPr/>
          <p:nvPr/>
        </p:nvPicPr>
        <p:blipFill>
          <a:blip r:embed="rId2"/>
          <a:stretch/>
        </p:blipFill>
        <p:spPr>
          <a:xfrm>
            <a:off x="2190240" y="1768320"/>
            <a:ext cx="5487480" cy="4378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342720" indent="-342720"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503280" y="301680"/>
            <a:ext cx="8345520" cy="582192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342720" indent="-342720"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50292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04468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2920" y="4055400"/>
            <a:ext cx="88628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02920" y="4055400"/>
            <a:ext cx="88628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504468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0292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pic>
        <p:nvPicPr>
          <p:cNvPr id="77" name="Obrázek 76"/>
          <p:cNvPicPr/>
          <p:nvPr/>
        </p:nvPicPr>
        <p:blipFill>
          <a:blip r:embed="rId2"/>
          <a:stretch/>
        </p:blipFill>
        <p:spPr>
          <a:xfrm>
            <a:off x="2190240" y="1768320"/>
            <a:ext cx="5487480" cy="4378320"/>
          </a:xfrm>
          <a:prstGeom prst="rect">
            <a:avLst/>
          </a:prstGeom>
          <a:ln>
            <a:noFill/>
          </a:ln>
        </p:spPr>
      </p:pic>
      <p:pic>
        <p:nvPicPr>
          <p:cNvPr id="78" name="Obrázek 77"/>
          <p:cNvPicPr/>
          <p:nvPr/>
        </p:nvPicPr>
        <p:blipFill>
          <a:blip r:embed="rId2"/>
          <a:stretch/>
        </p:blipFill>
        <p:spPr>
          <a:xfrm>
            <a:off x="2190240" y="1768320"/>
            <a:ext cx="5487480" cy="4378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342720" indent="-342720"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503280" y="301680"/>
            <a:ext cx="8345520" cy="582192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342720" indent="-342720"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50292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504468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502920" y="4055400"/>
            <a:ext cx="88628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502920" y="4055400"/>
            <a:ext cx="88628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504468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50292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pic>
        <p:nvPicPr>
          <p:cNvPr id="116" name="Obrázek 115"/>
          <p:cNvPicPr/>
          <p:nvPr/>
        </p:nvPicPr>
        <p:blipFill>
          <a:blip r:embed="rId2"/>
          <a:stretch/>
        </p:blipFill>
        <p:spPr>
          <a:xfrm>
            <a:off x="2190240" y="1768320"/>
            <a:ext cx="5487480" cy="4378320"/>
          </a:xfrm>
          <a:prstGeom prst="rect">
            <a:avLst/>
          </a:prstGeom>
          <a:ln>
            <a:noFill/>
          </a:ln>
        </p:spPr>
      </p:pic>
      <p:pic>
        <p:nvPicPr>
          <p:cNvPr id="117" name="Obrázek 116"/>
          <p:cNvPicPr/>
          <p:nvPr/>
        </p:nvPicPr>
        <p:blipFill>
          <a:blip r:embed="rId2"/>
          <a:stretch/>
        </p:blipFill>
        <p:spPr>
          <a:xfrm>
            <a:off x="2190240" y="1768320"/>
            <a:ext cx="5487480" cy="4378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4" name="PlaceHolder 2"/>
          <p:cNvSpPr>
            <a:spLocks noGrp="1"/>
          </p:cNvSpPr>
          <p:nvPr>
            <p:ph type="subTitle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342720" indent="-342720" algn="ctr"/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subTitle"/>
          </p:nvPr>
        </p:nvSpPr>
        <p:spPr>
          <a:xfrm>
            <a:off x="503280" y="301680"/>
            <a:ext cx="8345520" cy="582192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342720" indent="-342720" algn="ctr"/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50292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35" name="PlaceHolder 4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504468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502920" y="4055400"/>
            <a:ext cx="88628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502920" y="4055400"/>
            <a:ext cx="88628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50" name="PlaceHolder 4"/>
          <p:cNvSpPr>
            <a:spLocks noGrp="1"/>
          </p:cNvSpPr>
          <p:nvPr>
            <p:ph type="body"/>
          </p:nvPr>
        </p:nvSpPr>
        <p:spPr>
          <a:xfrm>
            <a:off x="504468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51" name="PlaceHolder 5"/>
          <p:cNvSpPr>
            <a:spLocks noGrp="1"/>
          </p:cNvSpPr>
          <p:nvPr>
            <p:ph type="body"/>
          </p:nvPr>
        </p:nvSpPr>
        <p:spPr>
          <a:xfrm>
            <a:off x="50292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pic>
        <p:nvPicPr>
          <p:cNvPr id="155" name="Obrázek 154"/>
          <p:cNvPicPr/>
          <p:nvPr/>
        </p:nvPicPr>
        <p:blipFill>
          <a:blip r:embed="rId2"/>
          <a:stretch/>
        </p:blipFill>
        <p:spPr>
          <a:xfrm>
            <a:off x="2190240" y="1768320"/>
            <a:ext cx="5487480" cy="4378320"/>
          </a:xfrm>
          <a:prstGeom prst="rect">
            <a:avLst/>
          </a:prstGeom>
          <a:ln>
            <a:noFill/>
          </a:ln>
        </p:spPr>
      </p:pic>
      <p:pic>
        <p:nvPicPr>
          <p:cNvPr id="156" name="Obrázek 155"/>
          <p:cNvPicPr/>
          <p:nvPr/>
        </p:nvPicPr>
        <p:blipFill>
          <a:blip r:embed="rId2"/>
          <a:stretch/>
        </p:blipFill>
        <p:spPr>
          <a:xfrm>
            <a:off x="2190240" y="1768320"/>
            <a:ext cx="5487480" cy="4378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5" name="PlaceHolder 2"/>
          <p:cNvSpPr>
            <a:spLocks noGrp="1"/>
          </p:cNvSpPr>
          <p:nvPr>
            <p:ph type="subTitle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342720" indent="-342720" algn="ctr"/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subTitle"/>
          </p:nvPr>
        </p:nvSpPr>
        <p:spPr>
          <a:xfrm>
            <a:off x="503280" y="301680"/>
            <a:ext cx="8345520" cy="582192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342720" indent="-342720" algn="ctr"/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75" name="PlaceHolder 3"/>
          <p:cNvSpPr>
            <a:spLocks noGrp="1"/>
          </p:cNvSpPr>
          <p:nvPr>
            <p:ph type="body"/>
          </p:nvPr>
        </p:nvSpPr>
        <p:spPr>
          <a:xfrm>
            <a:off x="50292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76" name="PlaceHolder 4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504468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83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84" name="PlaceHolder 4"/>
          <p:cNvSpPr>
            <a:spLocks noGrp="1"/>
          </p:cNvSpPr>
          <p:nvPr>
            <p:ph type="body"/>
          </p:nvPr>
        </p:nvSpPr>
        <p:spPr>
          <a:xfrm>
            <a:off x="502920" y="4055400"/>
            <a:ext cx="88628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87" name="PlaceHolder 3"/>
          <p:cNvSpPr>
            <a:spLocks noGrp="1"/>
          </p:cNvSpPr>
          <p:nvPr>
            <p:ph type="body"/>
          </p:nvPr>
        </p:nvSpPr>
        <p:spPr>
          <a:xfrm>
            <a:off x="502920" y="4055400"/>
            <a:ext cx="88628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90" name="PlaceHolder 3"/>
          <p:cNvSpPr>
            <a:spLocks noGrp="1"/>
          </p:cNvSpPr>
          <p:nvPr>
            <p:ph type="body"/>
          </p:nvPr>
        </p:nvSpPr>
        <p:spPr>
          <a:xfrm>
            <a:off x="5044680" y="176832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91" name="PlaceHolder 4"/>
          <p:cNvSpPr>
            <a:spLocks noGrp="1"/>
          </p:cNvSpPr>
          <p:nvPr>
            <p:ph type="body"/>
          </p:nvPr>
        </p:nvSpPr>
        <p:spPr>
          <a:xfrm>
            <a:off x="504468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92" name="PlaceHolder 5"/>
          <p:cNvSpPr>
            <a:spLocks noGrp="1"/>
          </p:cNvSpPr>
          <p:nvPr>
            <p:ph type="body"/>
          </p:nvPr>
        </p:nvSpPr>
        <p:spPr>
          <a:xfrm>
            <a:off x="502920" y="4055400"/>
            <a:ext cx="4325040" cy="208836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20160" rIns="0" bIns="0"/>
          <a:lstStyle/>
          <a:p>
            <a:endParaRPr/>
          </a:p>
        </p:txBody>
      </p:sp>
      <p:pic>
        <p:nvPicPr>
          <p:cNvPr id="196" name="Obrázek 195"/>
          <p:cNvPicPr/>
          <p:nvPr/>
        </p:nvPicPr>
        <p:blipFill>
          <a:blip r:embed="rId2"/>
          <a:stretch/>
        </p:blipFill>
        <p:spPr>
          <a:xfrm>
            <a:off x="2190240" y="1768320"/>
            <a:ext cx="5487480" cy="4378320"/>
          </a:xfrm>
          <a:prstGeom prst="rect">
            <a:avLst/>
          </a:prstGeom>
          <a:ln>
            <a:noFill/>
          </a:ln>
        </p:spPr>
      </p:pic>
      <p:pic>
        <p:nvPicPr>
          <p:cNvPr id="197" name="Obrázek 196"/>
          <p:cNvPicPr/>
          <p:nvPr/>
        </p:nvPicPr>
        <p:blipFill>
          <a:blip r:embed="rId2"/>
          <a:stretch/>
        </p:blipFill>
        <p:spPr>
          <a:xfrm>
            <a:off x="2190240" y="1768320"/>
            <a:ext cx="5487480" cy="4378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2920" y="301680"/>
            <a:ext cx="906444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cs-CZ" sz="4400" spc="-1">
                <a:latin typeface="Arial"/>
              </a:rPr>
              <a:t>Klikněte pro úpravu formátu textu nadpisu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9064440" cy="4378320"/>
          </a:xfrm>
          <a:prstGeom prst="rect">
            <a:avLst/>
          </a:prstGeom>
        </p:spPr>
        <p:txBody>
          <a:bodyPr lIns="0" tIns="28440" rIns="0" bIns="0"/>
          <a:lstStyle/>
          <a:p>
            <a:pPr marL="342720" indent="-342720"/>
            <a:r>
              <a:rPr lang="cs-CZ" sz="3200" spc="-1">
                <a:latin typeface="Arial"/>
              </a:rPr>
              <a:t>Klikněte pro úpravu formátu textu osnovy</a:t>
            </a:r>
            <a:endParaRPr/>
          </a:p>
          <a:p>
            <a:pPr marL="742680" lvl="1" indent="-285480"/>
            <a:r>
              <a:rPr lang="cs-CZ" sz="2800" spc="-1">
                <a:latin typeface="Arial"/>
              </a:rPr>
              <a:t>Druhá úroveň</a:t>
            </a:r>
            <a:endParaRPr/>
          </a:p>
          <a:p>
            <a:pPr marL="1143000" lvl="2" indent="-228600">
              <a:buFont typeface="Times New Roman"/>
              <a:buChar char="•"/>
            </a:pPr>
            <a:r>
              <a:rPr lang="cs-CZ" sz="2400" spc="-1">
                <a:latin typeface="Arial"/>
              </a:rPr>
              <a:t>Třetí úroveň</a:t>
            </a:r>
            <a:endParaRPr/>
          </a:p>
          <a:p>
            <a:pPr marL="1600200" lvl="3" indent="-228600">
              <a:buFont typeface="Times New Roman"/>
              <a:buChar char="–"/>
            </a:pPr>
            <a:r>
              <a:rPr lang="cs-CZ" sz="2000" spc="-1">
                <a:latin typeface="Arial"/>
              </a:rPr>
              <a:t>Čtvrtá úroveň osnovy</a:t>
            </a:r>
            <a:endParaRPr/>
          </a:p>
          <a:p>
            <a:pPr marL="2057400" lvl="4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Pátá úroveň osnovy</a:t>
            </a:r>
            <a:endParaRPr/>
          </a:p>
          <a:p>
            <a:pPr marL="2057400" lvl="5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Šestá úroveň</a:t>
            </a:r>
            <a:endParaRPr/>
          </a:p>
          <a:p>
            <a:pPr marL="2057400" lvl="6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Sedmá úroveň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3280" y="6886080"/>
            <a:ext cx="2341440" cy="5144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cs-CZ" sz="1800" spc="-1">
                <a:latin typeface="Arial"/>
              </a:rPr>
              <a:t>&lt;datum/čas&gt;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720" y="6886080"/>
            <a:ext cx="3189240" cy="5144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cs-CZ" sz="1800" spc="-1">
                <a:latin typeface="Arial"/>
              </a:rPr>
              <a:t>&lt;zápatí&gt;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6080"/>
            <a:ext cx="2341800" cy="514440"/>
          </a:xfrm>
          <a:prstGeom prst="rect">
            <a:avLst/>
          </a:prstGeom>
        </p:spPr>
        <p:txBody>
          <a:bodyPr lIns="0" tIns="0" rIns="0" bIns="0"/>
          <a:lstStyle/>
          <a:p>
            <a:fld id="{C19ECAF8-A4EF-4690-AB98-96E67F7D59F7}" type="slidenum">
              <a:rPr lang="cs-CZ" sz="1800" spc="-1">
                <a:latin typeface="Arial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ázek 38"/>
          <p:cNvPicPr/>
          <p:nvPr/>
        </p:nvPicPr>
        <p:blipFill>
          <a:blip r:embed="rId14"/>
          <a:stretch/>
        </p:blipFill>
        <p:spPr>
          <a:xfrm>
            <a:off x="0" y="0"/>
            <a:ext cx="10078920" cy="7554960"/>
          </a:xfrm>
          <a:prstGeom prst="rect">
            <a:avLst/>
          </a:prstGeom>
          <a:ln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cs-CZ" sz="4400" spc="-1">
                <a:latin typeface="Times New Roman"/>
              </a:rPr>
              <a:t>Klikněte pro úpravu formátu textu nadpisu</a:t>
            </a:r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20160" rIns="0" bIns="0"/>
          <a:lstStyle/>
          <a:p>
            <a:pPr marL="342720" indent="-342720"/>
            <a:r>
              <a:rPr lang="cs-CZ" sz="3200" spc="-1">
                <a:latin typeface="Times New Roman"/>
              </a:rPr>
              <a:t>Klikněte pro úpravu formátu textu osnovy</a:t>
            </a:r>
            <a:endParaRPr/>
          </a:p>
          <a:p>
            <a:pPr marL="742680" lvl="1" indent="-285480"/>
            <a:r>
              <a:rPr lang="cs-CZ" sz="2800" spc="-1">
                <a:latin typeface="Times New Roman"/>
              </a:rPr>
              <a:t>Druhá úroveň</a:t>
            </a:r>
            <a:endParaRPr/>
          </a:p>
          <a:p>
            <a:pPr marL="1143000" lvl="2" indent="-228600">
              <a:buFont typeface="Times New Roman"/>
              <a:buChar char="•"/>
            </a:pPr>
            <a:r>
              <a:rPr lang="cs-CZ" sz="2400" spc="-1">
                <a:latin typeface="Times New Roman"/>
              </a:rPr>
              <a:t>Třetí úroveň</a:t>
            </a:r>
            <a:endParaRPr/>
          </a:p>
          <a:p>
            <a:pPr marL="1600200" lvl="3" indent="-228600">
              <a:buFont typeface="Times New Roman"/>
              <a:buChar char="–"/>
            </a:pPr>
            <a:r>
              <a:rPr lang="cs-CZ" sz="2000" spc="-1">
                <a:latin typeface="Times New Roman"/>
              </a:rPr>
              <a:t>Čtvrtá úroveň osnovy</a:t>
            </a:r>
            <a:endParaRPr/>
          </a:p>
          <a:p>
            <a:pPr marL="2057400" lvl="4" indent="-228600">
              <a:buFont typeface="Times New Roman"/>
              <a:buChar char="»"/>
            </a:pPr>
            <a:r>
              <a:rPr lang="cs-CZ" sz="2000" spc="-1">
                <a:latin typeface="Times New Roman"/>
              </a:rPr>
              <a:t>Pátá úroveň osnovy</a:t>
            </a:r>
            <a:endParaRPr/>
          </a:p>
          <a:p>
            <a:pPr marL="2057400" lvl="5" indent="-228600">
              <a:buFont typeface="Times New Roman"/>
              <a:buChar char="»"/>
            </a:pPr>
            <a:r>
              <a:rPr lang="cs-CZ" sz="2000" spc="-1">
                <a:latin typeface="Times New Roman"/>
              </a:rPr>
              <a:t>Šestá úroveň</a:t>
            </a:r>
            <a:endParaRPr/>
          </a:p>
          <a:p>
            <a:pPr marL="2057400" lvl="6" indent="-228600">
              <a:buFont typeface="Times New Roman"/>
              <a:buChar char="»"/>
            </a:pPr>
            <a:r>
              <a:rPr lang="cs-CZ" sz="2000" spc="-1">
                <a:latin typeface="Times New Roman"/>
              </a:rPr>
              <a:t>Sedmá úroveň</a:t>
            </a:r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dt"/>
          </p:nvPr>
        </p:nvSpPr>
        <p:spPr>
          <a:xfrm>
            <a:off x="503280" y="6886080"/>
            <a:ext cx="2341440" cy="5144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&lt;datum/čas&gt;</a:t>
            </a:r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ftr"/>
          </p:nvPr>
        </p:nvSpPr>
        <p:spPr>
          <a:xfrm>
            <a:off x="3447720" y="6886080"/>
            <a:ext cx="3189240" cy="514440"/>
          </a:xfrm>
          <a:prstGeom prst="rect">
            <a:avLst/>
          </a:prstGeom>
        </p:spPr>
        <p:txBody>
          <a:bodyPr lIns="0" tIns="0" rIns="0" bIns="0"/>
          <a:lstStyle/>
          <a:p>
            <a:pPr algn="ctr"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&lt;zápatí&gt;</a:t>
            </a:r>
            <a:endParaRPr/>
          </a:p>
        </p:txBody>
      </p:sp>
      <p:sp>
        <p:nvSpPr>
          <p:cNvPr id="44" name="PlaceHolder 5"/>
          <p:cNvSpPr>
            <a:spLocks noGrp="1"/>
          </p:cNvSpPr>
          <p:nvPr>
            <p:ph type="sldNum"/>
          </p:nvPr>
        </p:nvSpPr>
        <p:spPr>
          <a:xfrm>
            <a:off x="7227360" y="6886080"/>
            <a:ext cx="2341800" cy="514440"/>
          </a:xfrm>
          <a:prstGeom prst="rect">
            <a:avLst/>
          </a:prstGeom>
        </p:spPr>
        <p:txBody>
          <a:bodyPr lIns="0" tIns="0" rIns="0" bIns="0"/>
          <a:lstStyle/>
          <a:p>
            <a:pPr algn="r">
              <a:lnSpc>
                <a:spcPct val="95000"/>
              </a:lnSpc>
            </a:pPr>
            <a:fld id="{963570AC-0750-431D-866F-A3027D983FC7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cs-CZ" sz="4400" spc="-1">
                <a:latin typeface="Arial"/>
              </a:rPr>
              <a:t>Klikněte pro úpravu formátu textu nadpisu</a:t>
            </a:r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20160" rIns="0" bIns="0"/>
          <a:lstStyle/>
          <a:p>
            <a:pPr marL="342720" indent="-342720"/>
            <a:r>
              <a:rPr lang="cs-CZ" sz="3200" spc="-1">
                <a:latin typeface="Arial"/>
              </a:rPr>
              <a:t>Klikněte pro úpravu formátu textu osnovy</a:t>
            </a:r>
            <a:endParaRPr/>
          </a:p>
          <a:p>
            <a:pPr marL="742680" lvl="1" indent="-285480"/>
            <a:r>
              <a:rPr lang="cs-CZ" sz="2800" spc="-1">
                <a:latin typeface="Arial"/>
              </a:rPr>
              <a:t>Druhá úroveň</a:t>
            </a:r>
            <a:endParaRPr/>
          </a:p>
          <a:p>
            <a:pPr marL="1143000" lvl="2" indent="-228600">
              <a:buFont typeface="Times New Roman"/>
              <a:buChar char="•"/>
            </a:pPr>
            <a:r>
              <a:rPr lang="cs-CZ" sz="2400" spc="-1">
                <a:latin typeface="Arial"/>
              </a:rPr>
              <a:t>Třetí úroveň</a:t>
            </a:r>
            <a:endParaRPr/>
          </a:p>
          <a:p>
            <a:pPr marL="1600200" lvl="3" indent="-228600">
              <a:buFont typeface="Times New Roman"/>
              <a:buChar char="–"/>
            </a:pPr>
            <a:r>
              <a:rPr lang="cs-CZ" sz="2000" spc="-1">
                <a:latin typeface="Arial"/>
              </a:rPr>
              <a:t>Čtvrtá úroveň osnovy</a:t>
            </a:r>
            <a:endParaRPr/>
          </a:p>
          <a:p>
            <a:pPr marL="2057400" lvl="4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Pátá úroveň osnovy</a:t>
            </a:r>
            <a:endParaRPr/>
          </a:p>
          <a:p>
            <a:pPr marL="2057400" lvl="5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Šestá úroveň</a:t>
            </a:r>
            <a:endParaRPr/>
          </a:p>
          <a:p>
            <a:pPr marL="2057400" lvl="6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Sedmá úroveň</a:t>
            </a:r>
            <a:endParaRPr/>
          </a:p>
        </p:txBody>
      </p:sp>
      <p:sp>
        <p:nvSpPr>
          <p:cNvPr id="81" name="PlaceHolder 3"/>
          <p:cNvSpPr>
            <a:spLocks noGrp="1"/>
          </p:cNvSpPr>
          <p:nvPr>
            <p:ph type="dt"/>
          </p:nvPr>
        </p:nvSpPr>
        <p:spPr>
          <a:xfrm>
            <a:off x="503280" y="6886080"/>
            <a:ext cx="2341440" cy="5144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&lt;datum/čas&gt;</a:t>
            </a:r>
            <a:endParaRPr/>
          </a:p>
        </p:txBody>
      </p:sp>
      <p:sp>
        <p:nvSpPr>
          <p:cNvPr id="82" name="PlaceHolder 4"/>
          <p:cNvSpPr>
            <a:spLocks noGrp="1"/>
          </p:cNvSpPr>
          <p:nvPr>
            <p:ph type="ftr"/>
          </p:nvPr>
        </p:nvSpPr>
        <p:spPr>
          <a:xfrm>
            <a:off x="3447720" y="6886080"/>
            <a:ext cx="3189240" cy="514440"/>
          </a:xfrm>
          <a:prstGeom prst="rect">
            <a:avLst/>
          </a:prstGeom>
        </p:spPr>
        <p:txBody>
          <a:bodyPr lIns="0" tIns="0" rIns="0" bIns="0"/>
          <a:lstStyle/>
          <a:p>
            <a:pPr algn="ctr"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&lt;zápatí&gt;</a:t>
            </a:r>
            <a:endParaRPr/>
          </a:p>
        </p:txBody>
      </p:sp>
      <p:sp>
        <p:nvSpPr>
          <p:cNvPr id="83" name="PlaceHolder 5"/>
          <p:cNvSpPr>
            <a:spLocks noGrp="1"/>
          </p:cNvSpPr>
          <p:nvPr>
            <p:ph type="sldNum"/>
          </p:nvPr>
        </p:nvSpPr>
        <p:spPr>
          <a:xfrm>
            <a:off x="7227360" y="6886080"/>
            <a:ext cx="2341800" cy="514440"/>
          </a:xfrm>
          <a:prstGeom prst="rect">
            <a:avLst/>
          </a:prstGeom>
        </p:spPr>
        <p:txBody>
          <a:bodyPr lIns="0" tIns="0" rIns="0" bIns="0"/>
          <a:lstStyle/>
          <a:p>
            <a:pPr algn="r">
              <a:lnSpc>
                <a:spcPct val="95000"/>
              </a:lnSpc>
            </a:pPr>
            <a:fld id="{3F192A31-DC1B-4DE4-A0ED-AFA0D3DBDC72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503280" y="301680"/>
            <a:ext cx="8345520" cy="1255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cs-CZ" sz="4400" spc="-1">
                <a:latin typeface="Arial"/>
              </a:rPr>
              <a:t>Klikněte pro úpravu formátu textu nadpisu</a:t>
            </a:r>
            <a:endParaRPr/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62840" cy="4378320"/>
          </a:xfrm>
          <a:prstGeom prst="rect">
            <a:avLst/>
          </a:prstGeom>
        </p:spPr>
        <p:txBody>
          <a:bodyPr lIns="0" tIns="28440" rIns="0" bIns="0"/>
          <a:lstStyle/>
          <a:p>
            <a:pPr marL="342720" indent="-342720"/>
            <a:r>
              <a:rPr lang="cs-CZ" sz="3200" spc="-1">
                <a:latin typeface="Arial"/>
              </a:rPr>
              <a:t>Klikněte pro úpravu formátu textu osnovy</a:t>
            </a:r>
            <a:endParaRPr/>
          </a:p>
          <a:p>
            <a:pPr marL="742680" lvl="1" indent="-285480"/>
            <a:r>
              <a:rPr lang="cs-CZ" sz="2800" spc="-1">
                <a:latin typeface="Arial"/>
              </a:rPr>
              <a:t>Druhá úroveň</a:t>
            </a:r>
            <a:endParaRPr/>
          </a:p>
          <a:p>
            <a:pPr marL="1143000" lvl="2" indent="-228600">
              <a:buFont typeface="Times New Roman"/>
              <a:buChar char="•"/>
            </a:pPr>
            <a:r>
              <a:rPr lang="cs-CZ" sz="2400" spc="-1">
                <a:latin typeface="Arial"/>
              </a:rPr>
              <a:t>Třetí úroveň</a:t>
            </a:r>
            <a:endParaRPr/>
          </a:p>
          <a:p>
            <a:pPr marL="1600200" lvl="3" indent="-228600">
              <a:buFont typeface="Times New Roman"/>
              <a:buChar char="–"/>
            </a:pPr>
            <a:r>
              <a:rPr lang="cs-CZ" sz="2000" spc="-1">
                <a:latin typeface="Arial"/>
              </a:rPr>
              <a:t>Čtvrtá úroveň osnovy</a:t>
            </a:r>
            <a:endParaRPr/>
          </a:p>
          <a:p>
            <a:pPr marL="2057400" lvl="4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Pátá úroveň osnovy</a:t>
            </a:r>
            <a:endParaRPr/>
          </a:p>
          <a:p>
            <a:pPr marL="2057400" lvl="5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Šestá úroveň</a:t>
            </a:r>
            <a:endParaRPr/>
          </a:p>
          <a:p>
            <a:pPr marL="2057400" lvl="6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Sedmá úroveň</a:t>
            </a:r>
            <a:endParaRPr/>
          </a:p>
        </p:txBody>
      </p:sp>
      <p:sp>
        <p:nvSpPr>
          <p:cNvPr id="120" name="PlaceHolder 3"/>
          <p:cNvSpPr>
            <a:spLocks noGrp="1"/>
          </p:cNvSpPr>
          <p:nvPr>
            <p:ph type="dt"/>
          </p:nvPr>
        </p:nvSpPr>
        <p:spPr>
          <a:xfrm>
            <a:off x="503280" y="6886080"/>
            <a:ext cx="2341440" cy="5144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&lt;datum/čas&gt;</a:t>
            </a:r>
            <a:endParaRPr/>
          </a:p>
        </p:txBody>
      </p:sp>
      <p:sp>
        <p:nvSpPr>
          <p:cNvPr id="121" name="PlaceHolder 4"/>
          <p:cNvSpPr>
            <a:spLocks noGrp="1"/>
          </p:cNvSpPr>
          <p:nvPr>
            <p:ph type="ftr"/>
          </p:nvPr>
        </p:nvSpPr>
        <p:spPr>
          <a:xfrm>
            <a:off x="3447720" y="6886080"/>
            <a:ext cx="3189240" cy="514440"/>
          </a:xfrm>
          <a:prstGeom prst="rect">
            <a:avLst/>
          </a:prstGeom>
        </p:spPr>
        <p:txBody>
          <a:bodyPr lIns="0" tIns="0" rIns="0" bIns="0"/>
          <a:lstStyle/>
          <a:p>
            <a:pPr algn="ctr"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&lt;zápatí&gt;</a:t>
            </a:r>
            <a:endParaRPr/>
          </a:p>
        </p:txBody>
      </p:sp>
      <p:sp>
        <p:nvSpPr>
          <p:cNvPr id="122" name="PlaceHolder 5"/>
          <p:cNvSpPr>
            <a:spLocks noGrp="1"/>
          </p:cNvSpPr>
          <p:nvPr>
            <p:ph type="sldNum"/>
          </p:nvPr>
        </p:nvSpPr>
        <p:spPr>
          <a:xfrm>
            <a:off x="7227360" y="6886080"/>
            <a:ext cx="2341800" cy="514440"/>
          </a:xfrm>
          <a:prstGeom prst="rect">
            <a:avLst/>
          </a:prstGeom>
        </p:spPr>
        <p:txBody>
          <a:bodyPr lIns="0" tIns="0" rIns="0" bIns="0"/>
          <a:lstStyle/>
          <a:p>
            <a:pPr algn="r">
              <a:lnSpc>
                <a:spcPct val="95000"/>
              </a:lnSpc>
            </a:pPr>
            <a:fld id="{499FD4BF-26CE-4AD7-BA23-90E8A76AA831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02920" y="293400"/>
            <a:ext cx="8340840" cy="1266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cs-CZ" sz="4400" spc="-1">
                <a:latin typeface="Times New Roman"/>
              </a:rPr>
              <a:t>Klikněte pro úpravu formátu textu nadpisu</a:t>
            </a:r>
            <a:endParaRPr/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503280" y="1768320"/>
            <a:ext cx="8858160" cy="4378320"/>
          </a:xfrm>
          <a:prstGeom prst="rect">
            <a:avLst/>
          </a:prstGeom>
        </p:spPr>
        <p:txBody>
          <a:bodyPr lIns="0" tIns="20160" rIns="0" bIns="0"/>
          <a:lstStyle/>
          <a:p>
            <a:pPr marL="342720" indent="-342720"/>
            <a:r>
              <a:rPr lang="cs-CZ" sz="3200" spc="-1">
                <a:latin typeface="Times New Roman"/>
              </a:rPr>
              <a:t>Klikněte pro úpravu formátu textu osnovy</a:t>
            </a:r>
            <a:endParaRPr/>
          </a:p>
          <a:p>
            <a:pPr marL="742680" lvl="1" indent="-285480"/>
            <a:r>
              <a:rPr lang="cs-CZ" sz="2800" spc="-1">
                <a:latin typeface="Times New Roman"/>
              </a:rPr>
              <a:t>Druhá úroveň</a:t>
            </a:r>
            <a:endParaRPr/>
          </a:p>
          <a:p>
            <a:pPr marL="1143000" lvl="2" indent="-228600">
              <a:buFont typeface="Times New Roman"/>
              <a:buChar char="•"/>
            </a:pPr>
            <a:r>
              <a:rPr lang="cs-CZ" sz="2400" spc="-1">
                <a:latin typeface="Times New Roman"/>
              </a:rPr>
              <a:t>Třetí úroveň</a:t>
            </a:r>
            <a:endParaRPr/>
          </a:p>
          <a:p>
            <a:pPr marL="1600200" lvl="3" indent="-228600">
              <a:buFont typeface="Times New Roman"/>
              <a:buChar char="–"/>
            </a:pPr>
            <a:r>
              <a:rPr lang="cs-CZ" sz="2000" spc="-1">
                <a:latin typeface="Times New Roman"/>
              </a:rPr>
              <a:t>Čtvrtá úroveň osnovy</a:t>
            </a:r>
            <a:endParaRPr/>
          </a:p>
          <a:p>
            <a:pPr marL="2057400" lvl="4" indent="-228600">
              <a:buFont typeface="Times New Roman"/>
              <a:buChar char="»"/>
            </a:pPr>
            <a:r>
              <a:rPr lang="cs-CZ" sz="2000" spc="-1">
                <a:latin typeface="Times New Roman"/>
              </a:rPr>
              <a:t>Pátá úroveň osnovy</a:t>
            </a:r>
            <a:endParaRPr/>
          </a:p>
          <a:p>
            <a:pPr marL="2057400" lvl="5" indent="-228600">
              <a:buFont typeface="Times New Roman"/>
              <a:buChar char="»"/>
            </a:pPr>
            <a:r>
              <a:rPr lang="cs-CZ" sz="2000" spc="-1">
                <a:latin typeface="Times New Roman"/>
              </a:rPr>
              <a:t>Šestá úroveň</a:t>
            </a:r>
            <a:endParaRPr/>
          </a:p>
          <a:p>
            <a:pPr marL="2057400" lvl="6" indent="-228600">
              <a:buFont typeface="Times New Roman"/>
              <a:buChar char="»"/>
            </a:pPr>
            <a:r>
              <a:rPr lang="cs-CZ" sz="2000" spc="-1">
                <a:latin typeface="Times New Roman"/>
              </a:rPr>
              <a:t>Sedmá úroveň</a:t>
            </a:r>
            <a:endParaRPr/>
          </a:p>
        </p:txBody>
      </p:sp>
      <p:sp>
        <p:nvSpPr>
          <p:cNvPr id="159" name="CustomShape 3"/>
          <p:cNvSpPr/>
          <p:nvPr/>
        </p:nvSpPr>
        <p:spPr>
          <a:xfrm>
            <a:off x="503280" y="6886440"/>
            <a:ext cx="2346120" cy="51912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" name="CustomShape 4"/>
          <p:cNvSpPr/>
          <p:nvPr/>
        </p:nvSpPr>
        <p:spPr>
          <a:xfrm>
            <a:off x="3448080" y="6886440"/>
            <a:ext cx="3193920" cy="51912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" name="PlaceHolder 5"/>
          <p:cNvSpPr>
            <a:spLocks noGrp="1"/>
          </p:cNvSpPr>
          <p:nvPr>
            <p:ph type="sldNum"/>
          </p:nvPr>
        </p:nvSpPr>
        <p:spPr>
          <a:xfrm>
            <a:off x="7227720" y="6886440"/>
            <a:ext cx="2337120" cy="509760"/>
          </a:xfrm>
          <a:prstGeom prst="rect">
            <a:avLst/>
          </a:prstGeom>
        </p:spPr>
        <p:txBody>
          <a:bodyPr lIns="0" tIns="0" rIns="0" bIns="0"/>
          <a:lstStyle/>
          <a:p>
            <a:pPr algn="r">
              <a:lnSpc>
                <a:spcPct val="95000"/>
              </a:lnSpc>
            </a:pPr>
            <a:fld id="{8ADD1A84-493F-49AC-B3E5-0C6D4B64574F}" type="slidenum">
              <a:rPr lang="cs-CZ" sz="1400" spc="-1">
                <a:solidFill>
                  <a:srgbClr val="000000"/>
                </a:solidFill>
                <a:latin typeface="Times New Roman"/>
                <a:ea typeface="Lucida Sans Unicode"/>
              </a:rPr>
              <a:t>‹#›</a:t>
            </a:fld>
            <a:endParaRPr/>
          </a:p>
        </p:txBody>
      </p:sp>
      <p:sp>
        <p:nvSpPr>
          <p:cNvPr id="162" name="PlaceHolder 6"/>
          <p:cNvSpPr>
            <a:spLocks noGrp="1"/>
          </p:cNvSpPr>
          <p:nvPr>
            <p:ph type="dt"/>
          </p:nvPr>
        </p:nvSpPr>
        <p:spPr>
          <a:xfrm>
            <a:off x="503280" y="6886080"/>
            <a:ext cx="2341440" cy="5144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&lt;datum/čas&gt;</a:t>
            </a:r>
            <a:endParaRPr/>
          </a:p>
        </p:txBody>
      </p:sp>
      <p:sp>
        <p:nvSpPr>
          <p:cNvPr id="163" name="PlaceHolder 7"/>
          <p:cNvSpPr>
            <a:spLocks noGrp="1"/>
          </p:cNvSpPr>
          <p:nvPr>
            <p:ph type="ftr"/>
          </p:nvPr>
        </p:nvSpPr>
        <p:spPr>
          <a:xfrm>
            <a:off x="3447720" y="6886080"/>
            <a:ext cx="3189240" cy="514440"/>
          </a:xfrm>
          <a:prstGeom prst="rect">
            <a:avLst/>
          </a:prstGeom>
        </p:spPr>
        <p:txBody>
          <a:bodyPr lIns="0" tIns="0" rIns="0" bIns="0"/>
          <a:lstStyle/>
          <a:p>
            <a:pPr algn="ctr"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&lt;zápatí&gt;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Shape 1"/>
          <p:cNvSpPr txBox="1"/>
          <p:nvPr/>
        </p:nvSpPr>
        <p:spPr>
          <a:xfrm>
            <a:off x="502920" y="1768320"/>
            <a:ext cx="8869320" cy="4384800"/>
          </a:xfrm>
          <a:prstGeom prst="rect">
            <a:avLst/>
          </a:prstGeom>
          <a:noFill/>
          <a:ln>
            <a:noFill/>
          </a:ln>
        </p:spPr>
        <p:txBody>
          <a:bodyPr lIns="0" tIns="14040" rIns="0" bIns="0"/>
          <a:lstStyle/>
          <a:p>
            <a:pPr>
              <a:lnSpc>
                <a:spcPct val="95000"/>
              </a:lnSpc>
            </a:pPr>
            <a:r>
              <a:rPr lang="cs-CZ" sz="2200" b="1" spc="-1">
                <a:solidFill>
                  <a:srgbClr val="7E0021"/>
                </a:solidFill>
                <a:latin typeface="Times New Roman"/>
              </a:rPr>
              <a:t> </a:t>
            </a:r>
            <a:endParaRPr/>
          </a:p>
          <a:p>
            <a:pPr>
              <a:lnSpc>
                <a:spcPct val="95000"/>
              </a:lnSpc>
            </a:pPr>
            <a:r>
              <a:rPr lang="cs-CZ" sz="2200" b="1" spc="-1">
                <a:solidFill>
                  <a:srgbClr val="7E0021"/>
                </a:solidFill>
                <a:latin typeface="Times New Roman"/>
              </a:rPr>
              <a:t> </a:t>
            </a:r>
            <a:endParaRPr/>
          </a:p>
          <a:p>
            <a:pPr>
              <a:lnSpc>
                <a:spcPct val="95000"/>
              </a:lnSpc>
            </a:pPr>
            <a:r>
              <a:rPr lang="cs-CZ" sz="2200" b="1" spc="-1">
                <a:solidFill>
                  <a:srgbClr val="7E0021"/>
                </a:solidFill>
                <a:latin typeface="Times New Roman"/>
              </a:rPr>
              <a:t> </a:t>
            </a:r>
            <a:endParaRPr/>
          </a:p>
          <a:p>
            <a:pPr>
              <a:lnSpc>
                <a:spcPct val="95000"/>
              </a:lnSpc>
            </a:pPr>
            <a:r>
              <a:rPr lang="cs-CZ" sz="2200" b="1" spc="-1">
                <a:solidFill>
                  <a:srgbClr val="7E0021"/>
                </a:solidFill>
                <a:latin typeface="Times New Roman"/>
              </a:rPr>
              <a:t>Onomastika, původ a vývoj vlastních jmen a příjmení, jejich předávání, příbuzenství pokrevní a právní, využití testů DNA</a:t>
            </a:r>
            <a:endParaRPr/>
          </a:p>
        </p:txBody>
      </p:sp>
      <p:sp>
        <p:nvSpPr>
          <p:cNvPr id="208" name="CustomShape 2"/>
          <p:cNvSpPr/>
          <p:nvPr/>
        </p:nvSpPr>
        <p:spPr>
          <a:xfrm>
            <a:off x="431640" y="144360"/>
            <a:ext cx="9360000" cy="11019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68040" rIns="90000" bIns="45000"/>
          <a:lstStyle/>
          <a:p>
            <a:pPr>
              <a:lnSpc>
                <a:spcPct val="95000"/>
              </a:lnSpc>
            </a:pPr>
            <a:r>
              <a:rPr lang="cs-CZ" sz="3600" spc="-1">
                <a:solidFill>
                  <a:srgbClr val="000000"/>
                </a:solidFill>
                <a:latin typeface="Times New Roman"/>
              </a:rPr>
              <a:t>Základy genealogie – aneb jak sestavit rodokmen</a:t>
            </a:r>
            <a:endParaRPr/>
          </a:p>
          <a:p>
            <a:pPr>
              <a:lnSpc>
                <a:spcPct val="95000"/>
              </a:lnSpc>
            </a:pPr>
            <a:r>
              <a:rPr lang="cs-CZ" sz="3600" spc="-1">
                <a:solidFill>
                  <a:srgbClr val="000000"/>
                </a:solidFill>
                <a:latin typeface="Times New Roman"/>
              </a:rPr>
              <a:t>                                 3.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Shape 1"/>
          <p:cNvSpPr txBox="1"/>
          <p:nvPr/>
        </p:nvSpPr>
        <p:spPr>
          <a:xfrm>
            <a:off x="502920" y="225360"/>
            <a:ext cx="8351640" cy="94608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 anchor="ctr"/>
          <a:lstStyle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Původ vlastních jmen</a:t>
            </a:r>
            <a:endParaRPr/>
          </a:p>
        </p:txBody>
      </p:sp>
      <p:sp>
        <p:nvSpPr>
          <p:cNvPr id="210" name="TextShape 2"/>
          <p:cNvSpPr txBox="1"/>
          <p:nvPr/>
        </p:nvSpPr>
        <p:spPr>
          <a:xfrm>
            <a:off x="502920" y="1768320"/>
            <a:ext cx="8869320" cy="535968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Nauka o vlastních jménech – onomastika. Dělí se na antroponomastika (jména živých bytostí), toponomastika (hydronyma, oronyma,) a chrématonomastika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Antroponomastika – vznik, vývoj a změny vlastních jmen, jejich trvání i zánik, rozvoj vědy ve 2. pol. 20 století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Rodná (křestní) jména – má je každý lidský jedinec od narození, dávaly se vždy ( rozdíl od dědičných příjmení). Odráží se v nich společenské poměry doby, náboženské i národní cítění a kulturní proudy. Jsou rozlišena stavovsky i zeměpisně. Jsou silně citově zabarvena  a vytváří mnoho expresivních podob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Vývoj našich vlastních jmen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1. období do r. 1300 – převládala jednojmennost a jména slovanská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Jména jsou: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složená – vytvořená spojením dvou významových základů, nejčastěji končí nebo začínají na </a:t>
            </a:r>
            <a:r>
              <a:rPr lang="cs-CZ" sz="2000" i="1" spc="-1">
                <a:solidFill>
                  <a:srgbClr val="000000"/>
                </a:solidFill>
                <a:latin typeface="Times New Roman"/>
              </a:rPr>
              <a:t>slav, mír, bor, mysl, mil, rad, voj, host</a:t>
            </a:r>
            <a:r>
              <a:rPr lang="cs-CZ" sz="2000" spc="-1">
                <a:solidFill>
                  <a:srgbClr val="000000"/>
                </a:solidFill>
                <a:latin typeface="Times New Roman"/>
              </a:rPr>
              <a:t>, atd.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krácená složená – složená jména se krátila a doplňovala různými příponami – např. Přibyslav – Přibyša, Budislav – Budiš, Mnislav – Mňata</a:t>
            </a:r>
            <a:endParaRPr/>
          </a:p>
          <a:p>
            <a:pPr marL="430200" indent="-3207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extShape 1"/>
          <p:cNvSpPr txBox="1"/>
          <p:nvPr/>
        </p:nvSpPr>
        <p:spPr>
          <a:xfrm>
            <a:off x="502920" y="225360"/>
            <a:ext cx="8351640" cy="94608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 anchor="ctr"/>
          <a:lstStyle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Původ vlastních jmen</a:t>
            </a:r>
            <a:endParaRPr/>
          </a:p>
        </p:txBody>
      </p:sp>
      <p:sp>
        <p:nvSpPr>
          <p:cNvPr id="212" name="TextShape 2"/>
          <p:cNvSpPr txBox="1"/>
          <p:nvPr/>
        </p:nvSpPr>
        <p:spPr>
          <a:xfrm>
            <a:off x="502920" y="1768320"/>
            <a:ext cx="8869320" cy="514368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Jednočlenná jména vzniklá z apelativ (obecných jmen) – Bobr, Dobr, Baba, Hlúpata, Rak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Stavovské rozdělení jmen – Boleslav, Bořivoj (knížecí rod) – Budislav, Mečislav (šlechta) – jednočlenná (poddaní)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Začátek průniku německých jmen – Konrád, Bedřich, Dětřich, Jindřich, Oldřich – Konrad, Fridrich, Ditrich, Heinrich, Ulrich)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2. období 1300 – 1750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především křesťanská jména  - starozákonní (Daniel, Tobiáš, Salomena, Ester), novozákonní (Jan, Ondřej, Matouš, Magdalena, Alžběta, Anna), řecká (Mikuláš, Řehoř, Kateřina, Dorota, Barbora) a latinská (Florián, Martin, Rozálie, Markéta)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S německou kolonizací ve 13. století přichází i jména světců jako ochránců národů ( u nás Václav), patronů krajin, stavů, povolání a skupin (Mikuláš- kupci, Jiří – rytíři, Hubert-lovci, Anna – matky, Michael – církev, vojáci)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Od 14. století vedoucí jména Jan, Petr, další apoštolská jména  - Ondřej, Bartoloměj, Tomáš, Jakub, Matouš, Matěj, Marek, Šimon,  později Pavel. Další rozšířená jména – Mikuláš, Jiří, Martin. Ženská jména se příliš nemění  - přibývá (Marie, Apolena, atd.) Tato jména vládnou až do 18. stol.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Shape 1"/>
          <p:cNvSpPr txBox="1"/>
          <p:nvPr/>
        </p:nvSpPr>
        <p:spPr>
          <a:xfrm>
            <a:off x="502920" y="225360"/>
            <a:ext cx="8351640" cy="94608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 anchor="ctr"/>
          <a:lstStyle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Původ vlastních jmen</a:t>
            </a:r>
            <a:endParaRPr/>
          </a:p>
        </p:txBody>
      </p:sp>
      <p:sp>
        <p:nvSpPr>
          <p:cNvPr id="214" name="TextShape 2"/>
          <p:cNvSpPr txBox="1"/>
          <p:nvPr/>
        </p:nvSpPr>
        <p:spPr>
          <a:xfrm>
            <a:off x="502920" y="1768320"/>
            <a:ext cx="8869320" cy="514368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3. Slabý vliv reformace a humanismu. Protestantismus zdůrazňoval z odporu ke kultu svatých starozákonní jména (Ámos). Ze jmen zavedených humanisty pronikla pouze Veronika.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Celkově malý počet křesťanských jmen vedl k nutnosti rozlišovat osoby stejného jména, což vedlo ke vzniku přízvisek, příjmí a později příjmení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4. Baroko přináší pronikavou změnu rozvíjením kultu Panny Marie a sv. Josefa  Kanonizace nových svatých přináší i rozšíření jmen – František, Antonín, Karel, Ignác. Stálicemi zůstávají Jan a Václav ( kult sv. Jana Nepomuckého – existovala i ženská podoba Nepomucena). Ženská jména Ludmila, Františka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Od 16. století móda dvou jmen – nejprve šlechta, pak poddaní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V 1. polovině 19. století začínají jména národní  - jako druhá jména k prvnímu jménu církevnímu. Končí většinou na -slav: Jaroslav, Ladislav,Vladislav, Krasoslav,  - mír: Jaromír , Vladimír, Slavomír a na -mil:Vlastimil, Bohumil. Další jsou rozptýlená – Svatopluk,  Zdirad, Dalibor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TextShape 1"/>
          <p:cNvSpPr txBox="1"/>
          <p:nvPr/>
        </p:nvSpPr>
        <p:spPr>
          <a:xfrm>
            <a:off x="502920" y="225360"/>
            <a:ext cx="8351640" cy="94608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 anchor="ctr"/>
          <a:lstStyle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Původ vlastních jmen</a:t>
            </a:r>
            <a:endParaRPr/>
          </a:p>
        </p:txBody>
      </p:sp>
      <p:sp>
        <p:nvSpPr>
          <p:cNvPr id="216" name="TextShape 2"/>
          <p:cNvSpPr txBox="1"/>
          <p:nvPr/>
        </p:nvSpPr>
        <p:spPr>
          <a:xfrm>
            <a:off x="576000" y="1871280"/>
            <a:ext cx="8869320" cy="328932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Období 1860 – 1945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Národní jména se stávají prvními, ale dále vládnou jména barokní – poměr se po celou dobu vyrovnává, ale převaha nenárodních jmen trvá dodnes ( v roce 1859 byl poměr 91:9)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Období od 1945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Nastaly závažné změny, přestaly existovat stavovské rozdíly a rozdíly mezi městy a venkovem. Nová jména nevznikají – stará se stále těší menší či větší oblibě. Vedou: Petr, Pavel, Jan, Jiří, Martin, Tomáš, David, Michal – Jana, Hana, Eva, Martina, Lucie , Lenka, Jitka, Kateřina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Shape 1"/>
          <p:cNvSpPr txBox="1"/>
          <p:nvPr/>
        </p:nvSpPr>
        <p:spPr>
          <a:xfrm>
            <a:off x="502920" y="301680"/>
            <a:ext cx="8351640" cy="126216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 anchor="ctr"/>
          <a:lstStyle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Původ příjmení - počátky a předávání</a:t>
            </a:r>
            <a:endParaRPr/>
          </a:p>
        </p:txBody>
      </p:sp>
      <p:sp>
        <p:nvSpPr>
          <p:cNvPr id="218" name="TextShape 2"/>
          <p:cNvSpPr txBox="1"/>
          <p:nvPr/>
        </p:nvSpPr>
        <p:spPr>
          <a:xfrm>
            <a:off x="502920" y="1768320"/>
            <a:ext cx="8869320" cy="521496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800" spc="-1">
                <a:solidFill>
                  <a:srgbClr val="000000"/>
                </a:solidFill>
                <a:latin typeface="Times New Roman"/>
              </a:rPr>
              <a:t>Příjmení představují ve slovní zásobě národa zvláštní skupinu. Jsou zbavena významu slova, ze kterého vznikla, často se od něho liší gramaticky. Jsou dědičná zpravidla po otci, v českém jazykovém prostředí přecházejí většinou v přechýlené podobě na manželku i dceru.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800" spc="-1">
                <a:solidFill>
                  <a:srgbClr val="000000"/>
                </a:solidFill>
                <a:latin typeface="Times New Roman"/>
              </a:rPr>
              <a:t>Příjmení vznikala mezi 14. a 18 stoletím. Vývoj společnosti pokročil a křestní jména už nestačila rozlišovat jednotlivé osoby, a proto bylo nutno je doplňovat různými přízvisky, přídomky, přezdívkami apod. A právě z těchto tvarů se později vyvinula pevná dědičná příjmení.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800" spc="-1">
                <a:solidFill>
                  <a:srgbClr val="000000"/>
                </a:solidFill>
                <a:latin typeface="Times New Roman"/>
              </a:rPr>
              <a:t>Počátky příjmení – nejprve šlechta a svobodní rolníci, daňový systém a evidence majetku v zemských deskách. U venkovských poddaných (sedláků) se příjmení začalo používat na konci 16. století. Často zpočátku nebylo dědičné. Příklad Hradčany, selský grunt Jakuba Aksamita, 1655 Tomáš Němců, 1671 syn Václav zv. Tesařů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800" spc="-1">
                <a:solidFill>
                  <a:srgbClr val="000000"/>
                </a:solidFill>
                <a:latin typeface="Times New Roman"/>
              </a:rPr>
              <a:t>Předávání po „statku“ či po „chalupě“. Několikanásobná změna příjmení během života nositele. Příklad vlastní rodokmen Drásov- otec Tkadlec-Doskočil-Kozelek, syn Doskočil-Kozelek-Kos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1800" spc="-1">
                <a:solidFill>
                  <a:srgbClr val="000000"/>
                </a:solidFill>
                <a:latin typeface="Times New Roman"/>
              </a:rPr>
              <a:t>zásadní vliv na rodovou posloupnost na selských gruntech – změna rodu, ale stejné příjmení, příklad rod Adamců v Hradčanech (1729 zemřel poslední Adamec, rodové jméno se na gruntu udrželo téměř dalších sto let)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800" spc="-1">
                <a:solidFill>
                  <a:srgbClr val="000000"/>
                </a:solidFill>
                <a:latin typeface="Times New Roman"/>
              </a:rPr>
              <a:t>Čeleď, podruzi bývali na počátku uváděni pouze s křestními jmény – např. matrika Drásov až do cca 1720 – Jan podruh Opluštilů, Maryna děvečka Dobšova – často přijímali příjmení podle statku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extShape 1"/>
          <p:cNvSpPr txBox="1"/>
          <p:nvPr/>
        </p:nvSpPr>
        <p:spPr>
          <a:xfrm>
            <a:off x="502920" y="1768320"/>
            <a:ext cx="8869320" cy="438480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Ustálení a stabilizace příjmení většinou ve 2. polovině 18. století  za vlády Marie Terezie a Josefa II. Souviselo s číslování domů v r. 1770, postupné zdokonalování evidence obyvatelstva vyžadovalo, aby každý člověk měl stálé a pevné příjmení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1.11.1780 vydal Josef II. Patent, který stanovil povinnost mít příjmení. Problémy ale přetrvávaly dál – příklad rod Hrušků/Hlávků v Hradčanech až do cca 1810.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Definitivní pravopisná podoba příjmení vznikala až kolem poloviny 19. století a souvisela se změnou písma ( kurent na latinku) i se změnou pravopisu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Poslední změny po 2. svět. válce – umožněna změna lidem s německým příjmením ( Salzmann – Slánský, Potschka – Boček apod.)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V nynější době je asi 40.000 příjmení, nejpočetnější Novák, pak Svoboda, Novotný, Dvořák,Černý, Procházka , Kučera, Veselý, Horák a Němec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extShape 1"/>
          <p:cNvSpPr txBox="1"/>
          <p:nvPr/>
        </p:nvSpPr>
        <p:spPr>
          <a:xfrm>
            <a:off x="502920" y="225360"/>
            <a:ext cx="8351640" cy="94608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 anchor="ctr"/>
          <a:lstStyle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Původ příjmení – zdroje vzniku</a:t>
            </a:r>
            <a:endParaRPr/>
          </a:p>
        </p:txBody>
      </p:sp>
      <p:sp>
        <p:nvSpPr>
          <p:cNvPr id="221" name="TextShape 2"/>
          <p:cNvSpPr txBox="1"/>
          <p:nvPr/>
        </p:nvSpPr>
        <p:spPr>
          <a:xfrm>
            <a:off x="502920" y="1768320"/>
            <a:ext cx="8869320" cy="438480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1. Křestní jména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a) křestní jméno se stalo příjmením beze změny : Vojtěch, Ambrož, Antonín, Jindřich, Petr, Pavel, Florián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b) křestní jméno otce přijalo přivlastňovací koncovku -ův, -ů : Havlů, Martinů, Janů – v češtině nejsou příliš četná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c) familiární obměny křestních jmen pomocí přípon např. ka, cek, ek, ík, ka, ha,  na, ouš, ma ….... celkem je jich asi 150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základy k těmto příponám tvoří kořeny nebo části křestních jmen apoštolů např. Jakub,Jan,Marek, Matouš,Matěj, Petr, Šimon  nebo oblíbených světců např. Mikuláš, Martin,Václav, Vavřinec, Florián – uplatnění ve formě biblické, latinské, řecké, germánské, slovanské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Havel - Hála, Havlas, Havlát, Havlíček, Havlín, Havelka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Jan – Janák, Janda, Janík, Janouch, Janoušek, Honzl, Hanzl</a:t>
            </a:r>
            <a:endParaRPr/>
          </a:p>
          <a:p>
            <a:pPr marL="430200" indent="-3207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  <a:p>
            <a:pPr marL="430200" indent="-3207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extShape 1"/>
          <p:cNvSpPr txBox="1"/>
          <p:nvPr/>
        </p:nvSpPr>
        <p:spPr>
          <a:xfrm>
            <a:off x="502920" y="225360"/>
            <a:ext cx="8351640" cy="94608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 anchor="ctr"/>
          <a:lstStyle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Původ příjmení – zdroje vzniku</a:t>
            </a:r>
            <a:endParaRPr/>
          </a:p>
        </p:txBody>
      </p:sp>
      <p:sp>
        <p:nvSpPr>
          <p:cNvPr id="223" name="TextShape 2"/>
          <p:cNvSpPr txBox="1"/>
          <p:nvPr/>
        </p:nvSpPr>
        <p:spPr>
          <a:xfrm>
            <a:off x="502920" y="1768320"/>
            <a:ext cx="8869320" cy="438480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České křestní jméno s německou koncovkou nebo naopak – Jandl, Volfík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nevelká skupina ženských křestních jmen a zdrobnělin – Maruška, Ančička, Lidmila 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např. příjmení odvozené od Jakuba (Jak-, Kub-),  má v populaci cca 1,5 % obyvatel, víc než je Nováků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 řada osobních jmen, která dala základ velkým skupinám příjmení,  se už nevyskytuje, nebo se používají výjimečně – Vavřinec, Vincenc, Blažej, Benedikt (Beneš, Benda, Bendl)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2. Příjmení odvozená z místních jmen a názvů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1. pád – Bechyně nebo přípona -ský – Kolínský, Vimperský, 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příjmení z obyvatelských názvů – Lhoták, Pražák i z názvů kmenů a národů – Slezák, Charvát, Hanák, Němec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Shape 1"/>
          <p:cNvSpPr txBox="1"/>
          <p:nvPr/>
        </p:nvSpPr>
        <p:spPr>
          <a:xfrm>
            <a:off x="502920" y="225360"/>
            <a:ext cx="8351640" cy="94608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 anchor="ctr"/>
          <a:lstStyle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Původ příjmení – zdroje vzniku</a:t>
            </a:r>
            <a:endParaRPr/>
          </a:p>
        </p:txBody>
      </p:sp>
      <p:sp>
        <p:nvSpPr>
          <p:cNvPr id="225" name="TextShape 2"/>
          <p:cNvSpPr txBox="1"/>
          <p:nvPr/>
        </p:nvSpPr>
        <p:spPr>
          <a:xfrm>
            <a:off x="502920" y="1768320"/>
            <a:ext cx="8869320" cy="438480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3. Příjmení odvozená z apelativ (obecná podstatná a přídavná jména, slovesa, příslovce a citoslovce obecného významu, která odráží celý svět, rodinný život, přírodu apod.)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Roztřídění příjmení podle příčin, okolností a mechanismu vzniku je docela složité. Motivem vzniku příjmení byly zejména: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a) části těla – Noha, Hlava, Břoušek, Nosál, Očko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b) tělesné vlastnosti: Dlouhý, Krátký, Slabý, Holý, Menšík, Krása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c) osobní vlastnosti: Pokorný, Smutný, Veselý, Pleticha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d) věk a příbuzenské vztahy – Dítě, Synek, Babička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e) sociální postavení: Zeman, Sedlák, Měšťan, Hrabě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f) zaměstnání a povolání: Myslivec, Hajný, Chmelař, Bubeník, Gajdoš</a:t>
            </a:r>
            <a:endParaRPr/>
          </a:p>
          <a:p>
            <a:pPr marL="430200" indent="-3207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  <a:p>
            <a:pPr marL="430200" indent="-3207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extShape 1"/>
          <p:cNvSpPr txBox="1"/>
          <p:nvPr/>
        </p:nvSpPr>
        <p:spPr>
          <a:xfrm>
            <a:off x="502920" y="225360"/>
            <a:ext cx="8351640" cy="94608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 anchor="ctr"/>
          <a:lstStyle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Původ příjmení – zdroje vzniku</a:t>
            </a:r>
            <a:endParaRPr/>
          </a:p>
        </p:txBody>
      </p:sp>
      <p:sp>
        <p:nvSpPr>
          <p:cNvPr id="227" name="TextShape 2"/>
          <p:cNvSpPr txBox="1"/>
          <p:nvPr/>
        </p:nvSpPr>
        <p:spPr>
          <a:xfrm>
            <a:off x="502920" y="1768320"/>
            <a:ext cx="8869320" cy="438480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g) funkce a úřady – Rychtář, Šafář,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h) vojenské zařazení – Kaprál, Dragoun, Jenerál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i) řemesla – Pekař, Kovář, Tesař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j) nářadí a nástroje – Jehlička, Šídlo, Sekera 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k) výrobky (např. jídlo) – Polívka, Rosol, Buchta, Koláček, Mouka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k) oblečení – Kabát, Rubáš, Kožíšek, Pásek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l) Náboženství a bible – Pohan, Křesťan, Pilát, Jordán, Sodoma, Katolický, Jobánek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m) příroda – zvířata a rostliny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Zvláštní skupinu tvoří příjmení vzniklá z vět – Přecechtěl, Drahokoupil, Stojaspal, Vítámvás, Skočdopole, Hrejsemnou, Zřídkaveselý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extShape 1"/>
          <p:cNvSpPr txBox="1"/>
          <p:nvPr/>
        </p:nvSpPr>
        <p:spPr>
          <a:xfrm>
            <a:off x="502920" y="225360"/>
            <a:ext cx="8351640" cy="94608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 anchor="ctr"/>
          <a:lstStyle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Původ příjmení – zdroje vzniku</a:t>
            </a:r>
            <a:endParaRPr/>
          </a:p>
        </p:txBody>
      </p:sp>
      <p:sp>
        <p:nvSpPr>
          <p:cNvPr id="229" name="TextShape 2"/>
          <p:cNvSpPr txBox="1"/>
          <p:nvPr/>
        </p:nvSpPr>
        <p:spPr>
          <a:xfrm>
            <a:off x="502920" y="1768320"/>
            <a:ext cx="8869320" cy="521496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4. Příjmení cizího původu a odvozená z cizích slov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-slovenská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německá- kolonisté,  italská - kominíci, francouzská -  panští úředníci, ze všech vojáci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5. Pátrání po původu příjmení – lze vyjít ze skutečnosti, že pevná a dědičná příjmení vznikala z původně nedědičných přezdívek a přízvisek, které rozlišovali osoby stejného křestního jména.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- některá příjmení jsou prastará, při jejich vzniku se uplatňovaly faktory místa, času a prostředí i faktory jazykové (nářečí, slang, přejatá slova z cizích jazyků)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- stejná příjmení vznikala na různých místech, v různých dobách a v různých společenských prostředích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- jiná příjmení lze vyložit několika způsoby  - Hásek ( Hase x hasit) 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- různý pravopis zápisů (Pešťál – Peštál, Frída – Frýda, Prukner - Brukner)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- komolení jmen v zápisech (Chlum – Flum)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- okolnosti  vzniku příjmení nelze většinou přesně doložit – zůstává tajemstvím</a:t>
            </a:r>
            <a:endParaRPr/>
          </a:p>
          <a:p>
            <a:pPr marL="430200" indent="-3207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extShape 1"/>
          <p:cNvSpPr txBox="1"/>
          <p:nvPr/>
        </p:nvSpPr>
        <p:spPr>
          <a:xfrm>
            <a:off x="502920" y="301680"/>
            <a:ext cx="8351640" cy="1262160"/>
          </a:xfrm>
          <a:prstGeom prst="rect">
            <a:avLst/>
          </a:prstGeom>
          <a:noFill/>
          <a:ln>
            <a:noFill/>
          </a:ln>
        </p:spPr>
        <p:txBody>
          <a:bodyPr lIns="0" tIns="14040" rIns="0" bIns="0" anchor="ctr"/>
          <a:lstStyle/>
          <a:p>
            <a:pPr algn="ctr">
              <a:lnSpc>
                <a:spcPct val="95000"/>
              </a:lnSpc>
            </a:pPr>
            <a:r>
              <a:rPr lang="cs-CZ" sz="2200" spc="-1">
                <a:solidFill>
                  <a:srgbClr val="000000"/>
                </a:solidFill>
                <a:latin typeface="Times New Roman"/>
              </a:rPr>
              <a:t>Příbuzenství</a:t>
            </a:r>
            <a:endParaRPr/>
          </a:p>
        </p:txBody>
      </p:sp>
      <p:sp>
        <p:nvSpPr>
          <p:cNvPr id="231" name="TextShape 2"/>
          <p:cNvSpPr txBox="1"/>
          <p:nvPr/>
        </p:nvSpPr>
        <p:spPr>
          <a:xfrm>
            <a:off x="502920" y="1767960"/>
            <a:ext cx="8869320" cy="528804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400" spc="-1">
                <a:solidFill>
                  <a:srgbClr val="000000"/>
                </a:solidFill>
                <a:latin typeface="Times New Roman"/>
              </a:rPr>
              <a:t>Základní rozdělení: přímé (pokrevní, kognátské) a právní (umělé, agnátské)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1400" b="1" spc="-1">
                <a:solidFill>
                  <a:srgbClr val="000000"/>
                </a:solidFill>
                <a:latin typeface="Times New Roman"/>
              </a:rPr>
              <a:t>Pokrevní příbuzenství 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400" spc="-1">
                <a:solidFill>
                  <a:srgbClr val="000000"/>
                </a:solidFill>
                <a:latin typeface="Times New Roman"/>
              </a:rPr>
              <a:t>založeno na společenství krve – buď jedna osoba pochází přímo od druhé nebo osoby mají společného předka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400" spc="-1">
                <a:solidFill>
                  <a:srgbClr val="000000"/>
                </a:solidFill>
                <a:latin typeface="Times New Roman"/>
              </a:rPr>
              <a:t>a) jedna osoba pochází přímo od druhé – přímá linie (praděd, děd, otec, syn, vnuk)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400" spc="-1">
                <a:solidFill>
                  <a:srgbClr val="000000"/>
                </a:solidFill>
                <a:latin typeface="Times New Roman"/>
              </a:rPr>
              <a:t>b) osoby mají společného předka - pobočná (transverzální) linie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</a:rPr>
              <a:t>Rozlišování linií je velmi důležité – vychází z něho rodinné a dědické právo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400" spc="-1">
                <a:solidFill>
                  <a:srgbClr val="000000"/>
                </a:solidFill>
                <a:latin typeface="Times New Roman"/>
              </a:rPr>
              <a:t>Příbuzenství pokrevní je příbuzenství přirozené, proto práva z něho vyplývající nemohou být zrušena žádným civilním právem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</a:rPr>
              <a:t>ad a) Přímá linie – nejblíže příbuzné osoby – děti a děti dětí, rodiče a rodiče rodičů a od nich předci ve zpětné časové linii a další potomci od dětí v běžné časové linii. Přímá linie tedy obsahuje předky (ascendenty) a potomky (descendenty), linea superior (ascendes) a linea inferior (descendes)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</a:rPr>
              <a:t>Otec-matka,děd-bába, praděd-prabába  x syn-dcera, vnuk-vnučka, pravnuk-pravnučka atd.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</a:rPr>
              <a:t>Generace – stupně, počítání dle římského práva x počítání dle kanonického práva (počet porodů x počet generací)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400" spc="-1">
                <a:solidFill>
                  <a:srgbClr val="000000"/>
                </a:solidFill>
                <a:latin typeface="Times New Roman"/>
              </a:rPr>
              <a:t>Zásadní důsledek – osoby spřízněné v přímé linii nemohou uzavírat sňatek. Toto příbuzenství představuje absolutní manželskou překážku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14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Shape 1"/>
          <p:cNvSpPr txBox="1"/>
          <p:nvPr/>
        </p:nvSpPr>
        <p:spPr>
          <a:xfrm>
            <a:off x="502920" y="1768320"/>
            <a:ext cx="8869320" cy="438480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b) Pobočná linie (</a:t>
            </a:r>
            <a:r>
              <a:rPr lang="cs-CZ" sz="1600" spc="-1" dirty="0" err="1">
                <a:solidFill>
                  <a:srgbClr val="000000"/>
                </a:solidFill>
                <a:latin typeface="Times New Roman"/>
              </a:rPr>
              <a:t>linia</a:t>
            </a: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cs-CZ" sz="1600" spc="-1" dirty="0" err="1">
                <a:solidFill>
                  <a:srgbClr val="000000"/>
                </a:solidFill>
                <a:latin typeface="Times New Roman"/>
              </a:rPr>
              <a:t>transversa</a:t>
            </a: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cs-CZ" sz="1600" spc="-1" dirty="0" err="1">
                <a:solidFill>
                  <a:srgbClr val="000000"/>
                </a:solidFill>
                <a:latin typeface="Times New Roman"/>
              </a:rPr>
              <a:t>collateralis</a:t>
            </a: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) – zahrnuje osoby, </a:t>
            </a:r>
            <a:r>
              <a:rPr lang="cs-CZ" sz="1600" spc="-1" dirty="0" err="1">
                <a:solidFill>
                  <a:srgbClr val="000000"/>
                </a:solidFill>
                <a:latin typeface="Times New Roman"/>
              </a:rPr>
              <a:t>keré</a:t>
            </a: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 spojuje společný předek</a:t>
            </a:r>
            <a:endParaRPr sz="1600" dirty="0"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600" spc="-1" dirty="0" err="1">
                <a:solidFill>
                  <a:srgbClr val="000000"/>
                </a:solidFill>
                <a:latin typeface="Times New Roman"/>
              </a:rPr>
              <a:t>Kolateráti</a:t>
            </a: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 – sourozenci, sourozenci rodičů, děti sourozenců rodičů (bratranci a sestřenice)</a:t>
            </a:r>
            <a:endParaRPr sz="1600" dirty="0"/>
          </a:p>
          <a:p>
            <a:pPr marL="431640" indent="-318960">
              <a:lnSpc>
                <a:spcPct val="95000"/>
              </a:lnSpc>
            </a:pP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řada – bratr a sestra, strýc a teta z otcovy strany, strýc a teta z matčiny strany, bratranci a sestřenice, atd. Nerozlišují se předkové a potomci. Stupně se počítají jako v přímé linii ( sourozenci jsou příbuzní ve druhém stupni, s dětmi sourozence ve třetím stupni, sourozenci rodičů – 3. stupeň, sestřenice a bratranci 4.stupeň </a:t>
            </a:r>
            <a:endParaRPr sz="1600" dirty="0"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Sourozenci vlastní a nevlastní (</a:t>
            </a:r>
            <a:r>
              <a:rPr lang="cs-CZ" sz="1600" spc="-1" dirty="0" err="1">
                <a:solidFill>
                  <a:srgbClr val="000000"/>
                </a:solidFill>
                <a:latin typeface="Times New Roman"/>
              </a:rPr>
              <a:t>consanguinei</a:t>
            </a: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 x </a:t>
            </a:r>
            <a:r>
              <a:rPr lang="cs-CZ" sz="1600" spc="-1" dirty="0" err="1">
                <a:solidFill>
                  <a:srgbClr val="000000"/>
                </a:solidFill>
                <a:latin typeface="Times New Roman"/>
              </a:rPr>
              <a:t>uterini</a:t>
            </a: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) </a:t>
            </a:r>
            <a:endParaRPr sz="1600" dirty="0"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Překážky uzavření manželství:</a:t>
            </a:r>
            <a:endParaRPr sz="1600" dirty="0"/>
          </a:p>
          <a:p>
            <a:pPr marL="431640" indent="-318960">
              <a:lnSpc>
                <a:spcPct val="95000"/>
              </a:lnSpc>
            </a:pP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 - absolutně přímá linie nebo 2.stupeň pobočné linie (bratr -sestra), </a:t>
            </a:r>
            <a:r>
              <a:rPr lang="cs-CZ" sz="1600" spc="-1" dirty="0" err="1">
                <a:solidFill>
                  <a:srgbClr val="000000"/>
                </a:solidFill>
                <a:latin typeface="Times New Roman"/>
              </a:rPr>
              <a:t>švagrovství</a:t>
            </a: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 přímé linie</a:t>
            </a:r>
            <a:endParaRPr sz="1600" dirty="0"/>
          </a:p>
          <a:p>
            <a:pPr marL="431640" indent="-318960">
              <a:lnSpc>
                <a:spcPct val="95000"/>
              </a:lnSpc>
            </a:pP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 - 3. stupeň pobočné linie dispens výjimečná (strýc-neteř a synovec-teta); 4. stupeň (bratranec - </a:t>
            </a:r>
            <a:endParaRPr sz="1600" dirty="0"/>
          </a:p>
          <a:p>
            <a:pPr marL="431640" indent="-318960">
              <a:lnSpc>
                <a:spcPct val="95000"/>
              </a:lnSpc>
            </a:pP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  sestřenice)  více častá</a:t>
            </a:r>
            <a:endParaRPr sz="1600" dirty="0"/>
          </a:p>
          <a:p>
            <a:pPr marL="431640" indent="-318960">
              <a:lnSpc>
                <a:spcPct val="95000"/>
              </a:lnSpc>
            </a:pP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- nedospělost (patent Marie Terezie z roku 1753 – 24 let), v 19. století nutný písemný souhlas otců snoubenců</a:t>
            </a:r>
            <a:endParaRPr sz="1600" dirty="0"/>
          </a:p>
          <a:p>
            <a:pPr marL="431640" indent="-318960">
              <a:lnSpc>
                <a:spcPct val="95000"/>
              </a:lnSpc>
            </a:pP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- trvající manželství ( ŘKC neuznává civilní rozvod, církevní sňatek musí být prohlášen za neplatný od samého počátku)</a:t>
            </a:r>
            <a:endParaRPr sz="1600" dirty="0"/>
          </a:p>
          <a:p>
            <a:pPr marL="431640" indent="-318960">
              <a:lnSpc>
                <a:spcPct val="95000"/>
              </a:lnSpc>
            </a:pP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 - duševní porucha prohlášená lékařem, omyl v osobě druhého týkající se určitých vlastností jež byly úmyslně zamlčeny.</a:t>
            </a:r>
            <a:endParaRPr sz="1600" dirty="0"/>
          </a:p>
          <a:p>
            <a:pPr marL="431640" indent="-318960">
              <a:lnSpc>
                <a:spcPct val="95000"/>
              </a:lnSpc>
            </a:pP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-  osoby vázané řeholními sliby a kněží tzv. </a:t>
            </a:r>
            <a:r>
              <a:rPr lang="cs-CZ" sz="1600" spc="-1" dirty="0" err="1">
                <a:solidFill>
                  <a:srgbClr val="000000"/>
                </a:solidFill>
                <a:latin typeface="Times New Roman"/>
              </a:rPr>
              <a:t>maioristé</a:t>
            </a:r>
            <a:r>
              <a:rPr lang="cs-CZ" sz="1600" spc="-1" dirty="0">
                <a:solidFill>
                  <a:srgbClr val="000000"/>
                </a:solidFill>
                <a:latin typeface="Times New Roman"/>
              </a:rPr>
              <a:t> (podjáhen, jáhen, kněz, biskup) nemohou uzavřít platné manželství</a:t>
            </a:r>
            <a:endParaRPr sz="1600" dirty="0"/>
          </a:p>
        </p:txBody>
      </p:sp>
      <p:sp>
        <p:nvSpPr>
          <p:cNvPr id="233" name="CustomShape 2"/>
          <p:cNvSpPr/>
          <p:nvPr/>
        </p:nvSpPr>
        <p:spPr>
          <a:xfrm>
            <a:off x="647640" y="189000"/>
            <a:ext cx="9072720" cy="132228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60840" rIns="90000" bIns="45000"/>
          <a:lstStyle/>
          <a:p>
            <a:pPr>
              <a:lnSpc>
                <a:spcPct val="93000"/>
              </a:lnSpc>
            </a:pPr>
            <a:r>
              <a:rPr lang="cs-CZ" sz="1800" spc="-1">
                <a:solidFill>
                  <a:srgbClr val="000000"/>
                </a:solidFill>
                <a:latin typeface="Arial"/>
              </a:rPr>
              <a:t> </a:t>
            </a:r>
            <a:endParaRPr/>
          </a:p>
          <a:p>
            <a:pPr>
              <a:lnSpc>
                <a:spcPct val="93000"/>
              </a:lnSpc>
            </a:pPr>
            <a:r>
              <a:rPr lang="cs-CZ" sz="1800" spc="-1">
                <a:solidFill>
                  <a:srgbClr val="000000"/>
                </a:solidFill>
                <a:latin typeface="Arial"/>
              </a:rPr>
              <a:t>                               </a:t>
            </a:r>
            <a:endParaRPr/>
          </a:p>
          <a:p>
            <a:pPr>
              <a:lnSpc>
                <a:spcPct val="93000"/>
              </a:lnSpc>
            </a:pPr>
            <a:r>
              <a:rPr lang="cs-CZ" sz="1800" spc="-1">
                <a:solidFill>
                  <a:srgbClr val="000000"/>
                </a:solidFill>
                <a:latin typeface="Arial"/>
              </a:rPr>
              <a:t>                                                   Příbuzenství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extShape 1"/>
          <p:cNvSpPr txBox="1"/>
          <p:nvPr/>
        </p:nvSpPr>
        <p:spPr>
          <a:xfrm>
            <a:off x="502920" y="301680"/>
            <a:ext cx="8351640" cy="1262160"/>
          </a:xfrm>
          <a:prstGeom prst="rect">
            <a:avLst/>
          </a:prstGeom>
          <a:noFill/>
          <a:ln>
            <a:noFill/>
          </a:ln>
        </p:spPr>
        <p:txBody>
          <a:bodyPr lIns="0" tIns="15840" rIns="0" bIns="0" anchor="ctr"/>
          <a:lstStyle/>
          <a:p>
            <a:pPr algn="ctr">
              <a:lnSpc>
                <a:spcPct val="93000"/>
              </a:lnSpc>
            </a:pPr>
            <a:r>
              <a:rPr lang="cs-CZ" sz="1800" spc="-1">
                <a:solidFill>
                  <a:srgbClr val="000000"/>
                </a:solidFill>
                <a:latin typeface="Arial"/>
              </a:rPr>
              <a:t>Příklad příbuzenství – počítání stupňů dle dle římského a kanonického práva</a:t>
            </a:r>
            <a:endParaRPr/>
          </a:p>
        </p:txBody>
      </p:sp>
      <p:pic>
        <p:nvPicPr>
          <p:cNvPr id="235" name="Obrázek 234"/>
          <p:cNvPicPr/>
          <p:nvPr/>
        </p:nvPicPr>
        <p:blipFill>
          <a:blip r:embed="rId3"/>
          <a:stretch/>
        </p:blipFill>
        <p:spPr>
          <a:xfrm>
            <a:off x="2735280" y="2455920"/>
            <a:ext cx="410364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Shape 1"/>
          <p:cNvSpPr txBox="1"/>
          <p:nvPr/>
        </p:nvSpPr>
        <p:spPr>
          <a:xfrm>
            <a:off x="502920" y="1768320"/>
            <a:ext cx="8869320" cy="438480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b="1" spc="-1">
                <a:solidFill>
                  <a:srgbClr val="000000"/>
                </a:solidFill>
                <a:latin typeface="Times New Roman"/>
              </a:rPr>
              <a:t>Právní příbuzenství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Umělé příbuzenství – může se zakládat a rušit podle změny podmínek, které ho vytvářely.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Východiskem patriarchární rodina s vedoucí úlohou otce nebo manžela. K agnátnímu příbuzenství vedle manželky patří osoby pocházející od stejného praotce, tedy mužského přímého předka (ascendenta), a  příbuzní jen prostřednictvím mužské linie. Tz. otec a matka, synové a dcery, manželky synů, vnuci narození z těchto manželství, bratři a sestry otce rodiny a poboční příbuzní otce rodiny.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Ženy nemohou agnátní příbuzenství zakládat, stupně příbuzenství se počítají stejně jako u pokrevně příbuzných. Gentilita – příslušnost k rodu – význam v dědickém právu.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Souvislost s držbou jména – od 18. století legitimní děti přebíraly příjmení otce</a:t>
            </a:r>
            <a:endParaRPr/>
          </a:p>
        </p:txBody>
      </p:sp>
      <p:sp>
        <p:nvSpPr>
          <p:cNvPr id="237" name="CustomShape 2"/>
          <p:cNvSpPr/>
          <p:nvPr/>
        </p:nvSpPr>
        <p:spPr>
          <a:xfrm>
            <a:off x="431640" y="144360"/>
            <a:ext cx="9360000" cy="85896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60840" rIns="90000" bIns="45000"/>
          <a:lstStyle/>
          <a:p>
            <a:pPr>
              <a:lnSpc>
                <a:spcPct val="93000"/>
              </a:lnSpc>
            </a:pPr>
            <a:r>
              <a:rPr lang="cs-CZ" sz="1800" spc="-1">
                <a:solidFill>
                  <a:srgbClr val="000000"/>
                </a:solidFill>
                <a:latin typeface="Arial"/>
              </a:rPr>
              <a:t> </a:t>
            </a:r>
            <a:endParaRPr/>
          </a:p>
          <a:p>
            <a:pPr>
              <a:lnSpc>
                <a:spcPct val="93000"/>
              </a:lnSpc>
            </a:pPr>
            <a:r>
              <a:rPr lang="cs-CZ" sz="1800" spc="-1">
                <a:solidFill>
                  <a:srgbClr val="000000"/>
                </a:solidFill>
                <a:latin typeface="Arial"/>
              </a:rPr>
              <a:t> </a:t>
            </a:r>
            <a:endParaRPr/>
          </a:p>
          <a:p>
            <a:pPr>
              <a:lnSpc>
                <a:spcPct val="93000"/>
              </a:lnSpc>
            </a:pPr>
            <a:r>
              <a:rPr lang="cs-CZ" sz="1800" spc="-1">
                <a:solidFill>
                  <a:srgbClr val="000000"/>
                </a:solidFill>
                <a:latin typeface="Arial"/>
              </a:rPr>
              <a:t>                                                        Příbuzenství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extShape 1"/>
          <p:cNvSpPr txBox="1"/>
          <p:nvPr/>
        </p:nvSpPr>
        <p:spPr>
          <a:xfrm>
            <a:off x="502920" y="301680"/>
            <a:ext cx="8351640" cy="126216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 anchor="ctr"/>
          <a:lstStyle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Příbuzenství</a:t>
            </a:r>
            <a:endParaRPr/>
          </a:p>
        </p:txBody>
      </p:sp>
      <p:sp>
        <p:nvSpPr>
          <p:cNvPr id="239" name="TextShape 2"/>
          <p:cNvSpPr txBox="1"/>
          <p:nvPr/>
        </p:nvSpPr>
        <p:spPr>
          <a:xfrm>
            <a:off x="502920" y="1768320"/>
            <a:ext cx="8869320" cy="438480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b="1" spc="-1">
                <a:solidFill>
                  <a:srgbClr val="000000"/>
                </a:solidFill>
                <a:latin typeface="Times New Roman"/>
              </a:rPr>
              <a:t>Švagrovství </a:t>
            </a:r>
            <a:r>
              <a:rPr lang="cs-CZ" sz="2000" spc="-1">
                <a:solidFill>
                  <a:srgbClr val="000000"/>
                </a:solidFill>
                <a:latin typeface="Times New Roman"/>
              </a:rPr>
              <a:t>(afinita, lat. affinitas) se považuje za agnátní příbuzenství. Jedná se o příbuzenství založené sňatkem a podmíněné trváním manželství. Zaniká rozvodem nebo smrtí jednoho z manželů.  Je to vztah jednoho manžela k pokrevně příbuzným druhého manžela – vztah ženicha k rodičům nevěsty, k jejím bratřím  a sestrám (švagr, švagrová), ale i vztah manžela k dětem manželky (otčím) nebo manželky k dětem manžela (macecha).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Nelze uzavřít manželství při švagrovství 1. stupně – absolutní překážka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b="1" spc="-1">
                <a:solidFill>
                  <a:srgbClr val="000000"/>
                </a:solidFill>
                <a:latin typeface="Times New Roman"/>
              </a:rPr>
              <a:t>Duchovní příbuzenství a příbuzenství zákonné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Duchovní příbuzenství (cognatio spiritualis) vznikalo mezi kmotrem a křtěncem (kmotřencem) a také mezi kmotrem a biřmovancem – dříve to byla dle kanonického práva významná překážka v uzavření manželství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Zákonné příbuzenství (cognatio legis) vzniká osvojením a považuje adoptované děti za skutečné děti těch, kteří je adoptovali. Platí stejná pravidla jako u pokrevního příbuzenství – v přímé linii a 2. stupni pobočné linie to je absolutní překážka uzavření manželství.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TextShape 1"/>
          <p:cNvSpPr txBox="1"/>
          <p:nvPr/>
        </p:nvSpPr>
        <p:spPr>
          <a:xfrm>
            <a:off x="502920" y="301680"/>
            <a:ext cx="8351640" cy="126216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 anchor="ctr"/>
          <a:lstStyle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Testy DNA v genealogii</a:t>
            </a:r>
            <a:endParaRPr/>
          </a:p>
        </p:txBody>
      </p:sp>
      <p:sp>
        <p:nvSpPr>
          <p:cNvPr id="241" name="TextShape 2"/>
          <p:cNvSpPr txBox="1"/>
          <p:nvPr/>
        </p:nvSpPr>
        <p:spPr>
          <a:xfrm>
            <a:off x="502920" y="1768320"/>
            <a:ext cx="8869320" cy="438480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Na území dnešní ČR se vystřídalo za minulá tisíciletí mnoho kultur a národů – k těm historickým patří Keltové, Germáni a Slované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 Informace o svém původu si nosí každý člověk ve své genetické výbavě - DNA. Díky molekulární genetice je dnes možné v těchto genetických "záznamech" hledat a číst. Do minulosti tak lze nahlédnout hlouběji než pomocí jakýchkoliv jiných pramenů a informací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Geny jsou při každém předání z generace na generaci promíchány ( 1 sada od otce + 1 sada od matky), přesto v DNA jsou části, které po mnoho generací zůstávají neměnné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DNA savců má část, která se dědí pouze v otcovské linii – Y-DNA (pouze muži). Analýza znaků odhaluje původ a historii otcovské linie. Charakteristické znaky např. Jihoslované, skandinávští Germáni</a:t>
            </a:r>
            <a:endParaRPr/>
          </a:p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MtDNA se dědí od matky – ženská linie. Všechny mateřské linie se  někde v minulosti navzájem spojují a informace o spojení je napsána v mtDNA. Podle toho existuje  Evropě 7 skupin lidí se společnou pramatkou ( sedm dcer Eviných – dle jednotlivých haplotypů  Helena, Uršula, Tara, Jasmína, Velda, Xenie a Kateřina.). Ostatní kontinenty – jiné pramatky. Celkem ve světě 36 pramatek. I ty měly své předky v mateřské linii – vše směřuje k jedné pramatce před 150 – 200 000 lety v Africe (mitochondriální Eva).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Shape 1"/>
          <p:cNvSpPr txBox="1"/>
          <p:nvPr/>
        </p:nvSpPr>
        <p:spPr>
          <a:xfrm>
            <a:off x="502920" y="301680"/>
            <a:ext cx="8351640" cy="126216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 anchor="ctr"/>
          <a:lstStyle/>
          <a:p>
            <a:pPr algn="ctr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Testy DNA v genealogii</a:t>
            </a:r>
            <a:endParaRPr/>
          </a:p>
        </p:txBody>
      </p:sp>
      <p:sp>
        <p:nvSpPr>
          <p:cNvPr id="243" name="TextShape 2"/>
          <p:cNvSpPr txBox="1"/>
          <p:nvPr/>
        </p:nvSpPr>
        <p:spPr>
          <a:xfrm>
            <a:off x="502920" y="1768320"/>
            <a:ext cx="8869320" cy="438480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/>
          <a:lstStyle/>
          <a:p>
            <a:pPr marL="426960" indent="-3222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Co lze testováním DNA zjistit: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- Y-DNA – geograficky genetický původ v otcovské linii (např. zda mají blíže k lidem germánského nebo slovanského původu) a ze které části světa pocházejí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- mtDNA – u každé pramatky je známo, kde se v průběhu historie usadili její potomci a ve kterých zemích se dnes převážně vyskytují. Čili dají se určit počátky mateřské linie každého jednotlivého člověka.</a:t>
            </a:r>
            <a:endParaRPr/>
          </a:p>
          <a:p>
            <a:pPr marL="431640" indent="-318960">
              <a:lnSpc>
                <a:spcPct val="95000"/>
              </a:lnSpc>
            </a:pPr>
            <a:r>
              <a:rPr lang="cs-CZ" sz="2000" spc="-1">
                <a:solidFill>
                  <a:srgbClr val="000000"/>
                </a:solidFill>
                <a:latin typeface="Times New Roman"/>
              </a:rPr>
              <a:t>Testy se dá prokázat příbuznost různých linií i existence nejmladšího společného předka (NSP) před určitým počtem generací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9281</TotalTime>
  <Words>2958</Words>
  <Application>Microsoft Office PowerPoint</Application>
  <PresentationFormat>Vlastní</PresentationFormat>
  <Paragraphs>156</Paragraphs>
  <Slides>19</Slides>
  <Notes>19</Notes>
  <HiddenSlides>0</HiddenSlides>
  <MMClips>0</MMClips>
  <ScaleCrop>false</ScaleCrop>
  <HeadingPairs>
    <vt:vector size="4" baseType="variant">
      <vt:variant>
        <vt:lpstr>Motiv</vt:lpstr>
      </vt:variant>
      <vt:variant>
        <vt:i4>5</vt:i4>
      </vt:variant>
      <vt:variant>
        <vt:lpstr>Nadpisy snímků</vt:lpstr>
      </vt:variant>
      <vt:variant>
        <vt:i4>19</vt:i4>
      </vt:variant>
    </vt:vector>
  </HeadingPairs>
  <TitlesOfParts>
    <vt:vector size="24" baseType="lpstr">
      <vt:lpstr>Office Theme</vt:lpstr>
      <vt:lpstr>Office Theme</vt:lpstr>
      <vt:lpstr>Office Theme</vt:lpstr>
      <vt:lpstr>Office Theme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cp:lastModifiedBy>MK Blansko</cp:lastModifiedBy>
  <cp:revision>30</cp:revision>
  <dcterms:created xsi:type="dcterms:W3CDTF">2013-10-14T10:21:50Z</dcterms:created>
  <dcterms:modified xsi:type="dcterms:W3CDTF">2016-02-10T16:02:36Z</dcterms:modified>
  <dc:language>cs-CZ</dc:language>
</cp:coreProperties>
</file>