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0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58" name="CustomShape 2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3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CustomShape 4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5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CustomShape 6"/>
          <p:cNvSpPr/>
          <p:nvPr/>
        </p:nvSpPr>
        <p:spPr>
          <a:xfrm>
            <a:off x="0" y="0"/>
            <a:ext cx="7559640" cy="10691640"/>
          </a:xfrm>
          <a:custGeom>
            <a:avLst/>
            <a:gdLst/>
            <a:ahLst/>
            <a:rect l="0" t="0" r="r" b="b"/>
            <a:pathLst>
              <a:path w="21001" h="29701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9696"/>
                </a:lnTo>
                <a:cubicBezTo>
                  <a:pt x="0" y="29698"/>
                  <a:pt x="1" y="29700"/>
                  <a:pt x="3" y="29700"/>
                </a:cubicBezTo>
                <a:lnTo>
                  <a:pt x="20996" y="29700"/>
                </a:lnTo>
                <a:cubicBezTo>
                  <a:pt x="20998" y="29700"/>
                  <a:pt x="21000" y="29698"/>
                  <a:pt x="21000" y="29696"/>
                </a:cubicBezTo>
                <a:lnTo>
                  <a:pt x="21000" y="3"/>
                </a:lnTo>
                <a:cubicBezTo>
                  <a:pt x="21000" y="1"/>
                  <a:pt x="20998" y="0"/>
                  <a:pt x="20996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755280" y="5078160"/>
            <a:ext cx="6039000" cy="4802040"/>
          </a:xfrm>
          <a:prstGeom prst="rect">
            <a:avLst/>
          </a:prstGeom>
        </p:spPr>
        <p:txBody>
          <a:bodyPr lIns="0" rIns="0" tIns="0" bIns="0"/>
          <a:p>
            <a:r>
              <a:rPr lang="cs-CZ" sz="1200" spc="-1">
                <a:latin typeface="Times New Roman"/>
              </a:rPr>
              <a:t>Klikněte pro úpravu formátu komentářů</a:t>
            </a:r>
            <a:endParaRPr/>
          </a:p>
        </p:txBody>
      </p:sp>
      <p:sp>
        <p:nvSpPr>
          <p:cNvPr id="164" name="CustomShape 8"/>
          <p:cNvSpPr/>
          <p:nvPr/>
        </p:nvSpPr>
        <p:spPr>
          <a:xfrm>
            <a:off x="0" y="0"/>
            <a:ext cx="327960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9"/>
          <p:cNvSpPr/>
          <p:nvPr/>
        </p:nvSpPr>
        <p:spPr>
          <a:xfrm>
            <a:off x="4278240" y="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CustomShape 10"/>
          <p:cNvSpPr/>
          <p:nvPr/>
        </p:nvSpPr>
        <p:spPr>
          <a:xfrm>
            <a:off x="0" y="10156680"/>
            <a:ext cx="327960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PlaceHolder 11"/>
          <p:cNvSpPr>
            <a:spLocks noGrp="1"/>
          </p:cNvSpPr>
          <p:nvPr>
            <p:ph type="sldNum"/>
          </p:nvPr>
        </p:nvSpPr>
        <p:spPr>
          <a:xfrm>
            <a:off x="4277880" y="10156680"/>
            <a:ext cx="3272040" cy="52560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95000"/>
              </a:lnSpc>
            </a:pPr>
            <a:fld id="{25656C60-D243-44E1-A3F4-E8D234E75676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DA018975-8164-4CDD-BBB7-89128CA89EA2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1</a:t>
            </a:fld>
            <a:endParaRPr/>
          </a:p>
        </p:txBody>
      </p:sp>
      <p:sp>
        <p:nvSpPr>
          <p:cNvPr id="189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6D423E99-186E-4652-9D59-1E0F0F9C0240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2</a:t>
            </a:fld>
            <a:endParaRPr/>
          </a:p>
        </p:txBody>
      </p:sp>
      <p:sp>
        <p:nvSpPr>
          <p:cNvPr id="191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F0338812-C2B7-4790-9175-2A96B1CCF3E8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3</a:t>
            </a:fld>
            <a:endParaRPr/>
          </a:p>
        </p:txBody>
      </p:sp>
      <p:sp>
        <p:nvSpPr>
          <p:cNvPr id="193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5A1A4484-0B77-48EA-B089-7287AECC01B8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4</a:t>
            </a:fld>
            <a:endParaRPr/>
          </a:p>
        </p:txBody>
      </p:sp>
      <p:sp>
        <p:nvSpPr>
          <p:cNvPr id="195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506CEFDA-6F4A-40E7-BDEB-9D5DB88A5D70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5</a:t>
            </a:fld>
            <a:endParaRPr/>
          </a:p>
        </p:txBody>
      </p:sp>
      <p:sp>
        <p:nvSpPr>
          <p:cNvPr id="197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473926CC-CEEB-4D8C-89E9-8117463EAA2E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6</a:t>
            </a:fld>
            <a:endParaRPr/>
          </a:p>
        </p:txBody>
      </p:sp>
      <p:sp>
        <p:nvSpPr>
          <p:cNvPr id="199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7DE43207-D2DA-48B9-98C5-46ADAAF1F7D4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7</a:t>
            </a:fld>
            <a:endParaRPr/>
          </a:p>
        </p:txBody>
      </p:sp>
      <p:sp>
        <p:nvSpPr>
          <p:cNvPr id="201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65D2ADAE-6C4D-4677-839D-1F4FDC47ECA0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8</a:t>
            </a:fld>
            <a:endParaRPr/>
          </a:p>
        </p:txBody>
      </p:sp>
      <p:sp>
        <p:nvSpPr>
          <p:cNvPr id="203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62826756-E580-4E9A-ACEE-0A34048C2084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9</a:t>
            </a:fld>
            <a:endParaRPr/>
          </a:p>
        </p:txBody>
      </p:sp>
      <p:sp>
        <p:nvSpPr>
          <p:cNvPr id="205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4278240" y="10156680"/>
            <a:ext cx="3279960" cy="5335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95000"/>
              </a:lnSpc>
            </a:pPr>
            <a:fld id="{B487C0E1-8F52-4900-9EC5-8D8AF7C47D3C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10</a:t>
            </a:fld>
            <a:endParaRPr/>
          </a:p>
        </p:txBody>
      </p:sp>
      <p:sp>
        <p:nvSpPr>
          <p:cNvPr id="207" name="CustomShape 2"/>
          <p:cNvSpPr/>
          <p:nvPr/>
        </p:nvSpPr>
        <p:spPr>
          <a:xfrm>
            <a:off x="755640" y="5078520"/>
            <a:ext cx="6048360" cy="48117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2920" y="294840"/>
            <a:ext cx="8342280" cy="586692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502920" y="294840"/>
            <a:ext cx="8342280" cy="586692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pic>
        <p:nvPicPr>
          <p:cNvPr id="77" name="" descr=""/>
          <p:cNvPicPr/>
          <p:nvPr/>
        </p:nvPicPr>
        <p:blipFill>
          <a:blip r:embed="rId2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3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502920" y="294840"/>
            <a:ext cx="8342280" cy="586692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pic>
        <p:nvPicPr>
          <p:cNvPr id="116" name="" descr=""/>
          <p:cNvPicPr/>
          <p:nvPr/>
        </p:nvPicPr>
        <p:blipFill>
          <a:blip r:embed="rId2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  <p:pic>
        <p:nvPicPr>
          <p:cNvPr id="117" name="" descr=""/>
          <p:cNvPicPr/>
          <p:nvPr/>
        </p:nvPicPr>
        <p:blipFill>
          <a:blip r:embed="rId3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502920" y="294840"/>
            <a:ext cx="8342280" cy="586692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02920" y="4053960"/>
            <a:ext cx="885996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043240" y="176832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4324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502920" y="4053960"/>
            <a:ext cx="4323600" cy="208692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endParaRPr/>
          </a:p>
        </p:txBody>
      </p:sp>
      <p:pic>
        <p:nvPicPr>
          <p:cNvPr id="155" name="" descr=""/>
          <p:cNvPicPr/>
          <p:nvPr/>
        </p:nvPicPr>
        <p:blipFill>
          <a:blip r:embed="rId2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  <p:pic>
        <p:nvPicPr>
          <p:cNvPr id="156" name="" descr=""/>
          <p:cNvPicPr/>
          <p:nvPr/>
        </p:nvPicPr>
        <p:blipFill>
          <a:blip r:embed="rId3"/>
          <a:stretch/>
        </p:blipFill>
        <p:spPr>
          <a:xfrm>
            <a:off x="2190600" y="1768320"/>
            <a:ext cx="5483880" cy="4375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906156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9061560" cy="4375440"/>
          </a:xfrm>
          <a:prstGeom prst="rect">
            <a:avLst/>
          </a:prstGeom>
        </p:spPr>
        <p:txBody>
          <a:bodyPr lIns="0" rIns="0" tIns="28080" bIns="0"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lvl="1" marL="742680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143000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600200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2" name="CustomShape 3"/>
          <p:cNvSpPr/>
          <p:nvPr/>
        </p:nvSpPr>
        <p:spPr>
          <a:xfrm>
            <a:off x="503280" y="6886440"/>
            <a:ext cx="23461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3448080" y="6886440"/>
            <a:ext cx="31939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8560" cy="511200"/>
          </a:xfrm>
          <a:prstGeom prst="rect">
            <a:avLst/>
          </a:prstGeom>
        </p:spPr>
        <p:txBody>
          <a:bodyPr lIns="0" rIns="0" tIns="0" bIns="0"/>
          <a:p>
            <a:pPr/>
            <a:fld id="{F5AB2CA3-28B8-467E-8BFB-466D4014EAF9}" type="slidenum">
              <a:rPr lang="cs-CZ" sz="1800" spc="-1">
                <a:latin typeface="Arial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8920" cy="755496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2920" y="294840"/>
            <a:ext cx="8342280" cy="1265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Times New Roman"/>
              </a:rPr>
              <a:t>Klikněte pro úpravu formátu textu nadpisu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pPr marL="342720" indent="-342720"/>
            <a:r>
              <a:rPr lang="cs-CZ" sz="3200" spc="-1">
                <a:latin typeface="Times New Roman"/>
              </a:rPr>
              <a:t>Klikněte pro úpravu formátu textu osnovy</a:t>
            </a:r>
            <a:endParaRPr/>
          </a:p>
          <a:p>
            <a:pPr lvl="1" marL="742680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143000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600200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42" name="CustomShape 3"/>
          <p:cNvSpPr/>
          <p:nvPr/>
        </p:nvSpPr>
        <p:spPr>
          <a:xfrm>
            <a:off x="503280" y="6886440"/>
            <a:ext cx="23461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4"/>
          <p:cNvSpPr/>
          <p:nvPr/>
        </p:nvSpPr>
        <p:spPr>
          <a:xfrm>
            <a:off x="3448080" y="6886440"/>
            <a:ext cx="31939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8560" cy="511200"/>
          </a:xfrm>
          <a:prstGeom prst="rect">
            <a:avLst/>
          </a:prstGeom>
        </p:spPr>
        <p:txBody>
          <a:bodyPr lIns="0" rIns="0" tIns="0" bIns="0"/>
          <a:p>
            <a:pPr algn="r">
              <a:lnSpc>
                <a:spcPct val="95000"/>
              </a:lnSpc>
            </a:pPr>
            <a:fld id="{E36A4031-8A3F-4670-BD78-23432A1F74AB}" type="slidenum">
              <a:rPr lang="cs-CZ" sz="1400" spc="-1">
                <a:solidFill>
                  <a:srgbClr val="000000"/>
                </a:solidFill>
                <a:latin typeface="Times New Roman"/>
                <a:ea typeface="Droid Sans Fallback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0160" bIns="0"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lvl="1" marL="742680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143000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600200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81" name="CustomShape 3"/>
          <p:cNvSpPr/>
          <p:nvPr/>
        </p:nvSpPr>
        <p:spPr>
          <a:xfrm>
            <a:off x="503280" y="6886440"/>
            <a:ext cx="23461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CustomShape 4"/>
          <p:cNvSpPr/>
          <p:nvPr/>
        </p:nvSpPr>
        <p:spPr>
          <a:xfrm>
            <a:off x="3448080" y="6886440"/>
            <a:ext cx="31939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8560" cy="511200"/>
          </a:xfrm>
          <a:prstGeom prst="rect">
            <a:avLst/>
          </a:prstGeom>
        </p:spPr>
        <p:txBody>
          <a:bodyPr lIns="0" rIns="0" tIns="0" bIns="0"/>
          <a:p>
            <a:pPr algn="r">
              <a:lnSpc>
                <a:spcPct val="95000"/>
              </a:lnSpc>
            </a:pPr>
            <a:fld id="{EBFCF66D-1378-48D7-B931-1932B4D294F7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2280" cy="1252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cs-CZ" sz="4400" spc="-1">
                <a:latin typeface="Arial"/>
              </a:rPr>
              <a:t>Klikněte pro úpravu formátu textu nadpisu</a:t>
            </a:r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960" cy="4375440"/>
          </a:xfrm>
          <a:prstGeom prst="rect">
            <a:avLst/>
          </a:prstGeom>
        </p:spPr>
        <p:txBody>
          <a:bodyPr lIns="0" rIns="0" tIns="28080" bIns="0"/>
          <a:p>
            <a:pPr marL="342720" indent="-342720"/>
            <a:r>
              <a:rPr lang="cs-CZ" sz="3200" spc="-1">
                <a:latin typeface="Arial"/>
              </a:rPr>
              <a:t>Klikněte pro úpravu formátu textu osnovy</a:t>
            </a:r>
            <a:endParaRPr/>
          </a:p>
          <a:p>
            <a:pPr lvl="1" marL="742680" indent="-285480"/>
            <a:r>
              <a:rPr lang="cs-CZ" sz="2800" spc="-1">
                <a:latin typeface="Arial"/>
              </a:rPr>
              <a:t>Druhá úroveň</a:t>
            </a:r>
            <a:endParaRPr/>
          </a:p>
          <a:p>
            <a:pPr lvl="2" marL="1143000" indent="-228600">
              <a:buFont typeface="Times New Roman"/>
              <a:buChar char="•"/>
            </a:pPr>
            <a:r>
              <a:rPr lang="cs-CZ" sz="2400" spc="-1">
                <a:latin typeface="Arial"/>
              </a:rPr>
              <a:t>Třetí úroveň</a:t>
            </a:r>
            <a:endParaRPr/>
          </a:p>
          <a:p>
            <a:pPr lvl="3" marL="1600200" indent="-228600">
              <a:buFont typeface="Times New Roman"/>
              <a:buChar char="–"/>
            </a:pPr>
            <a:r>
              <a:rPr lang="cs-CZ" sz="2000" spc="-1">
                <a:latin typeface="Arial"/>
              </a:rPr>
              <a:t>Čtvrtá úroveň osnovy</a:t>
            </a:r>
            <a:endParaRPr/>
          </a:p>
          <a:p>
            <a:pPr lvl="4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Pátá úroveň osnovy</a:t>
            </a:r>
            <a:endParaRPr/>
          </a:p>
          <a:p>
            <a:pPr lvl="5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Šestá úroveň</a:t>
            </a:r>
            <a:endParaRPr/>
          </a:p>
          <a:p>
            <a:pPr lvl="6" marL="2057400" indent="-228600">
              <a:buFont typeface="Times New Roman"/>
              <a:buChar char="»"/>
            </a:pPr>
            <a:r>
              <a:rPr lang="cs-CZ" sz="2000" spc="-1">
                <a:latin typeface="Arial"/>
              </a:rPr>
              <a:t>Sedmá úroveň</a:t>
            </a:r>
            <a:endParaRPr/>
          </a:p>
        </p:txBody>
      </p:sp>
      <p:sp>
        <p:nvSpPr>
          <p:cNvPr id="120" name="CustomShape 3"/>
          <p:cNvSpPr/>
          <p:nvPr/>
        </p:nvSpPr>
        <p:spPr>
          <a:xfrm>
            <a:off x="503280" y="6886440"/>
            <a:ext cx="23461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4"/>
          <p:cNvSpPr/>
          <p:nvPr/>
        </p:nvSpPr>
        <p:spPr>
          <a:xfrm>
            <a:off x="3448080" y="6886440"/>
            <a:ext cx="3193920" cy="5191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PlaceHolder 5"/>
          <p:cNvSpPr>
            <a:spLocks noGrp="1"/>
          </p:cNvSpPr>
          <p:nvPr>
            <p:ph type="sldNum"/>
          </p:nvPr>
        </p:nvSpPr>
        <p:spPr>
          <a:xfrm>
            <a:off x="7227720" y="6886440"/>
            <a:ext cx="2338560" cy="511200"/>
          </a:xfrm>
          <a:prstGeom prst="rect">
            <a:avLst/>
          </a:prstGeom>
        </p:spPr>
        <p:txBody>
          <a:bodyPr lIns="0" rIns="0" tIns="0" bIns="0"/>
          <a:p>
            <a:pPr algn="r">
              <a:lnSpc>
                <a:spcPct val="95000"/>
              </a:lnSpc>
            </a:pPr>
            <a:fld id="{AC01FE62-73F0-44D8-BEC3-1CB511A864F8}" type="slidenum">
              <a:rPr lang="cs-CZ" sz="1400" spc="-1">
                <a:solidFill>
                  <a:srgbClr val="000000"/>
                </a:solidFill>
                <a:latin typeface="Times New Roman"/>
                <a:ea typeface="Segoe UI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596880" y="1809720"/>
            <a:ext cx="8869320" cy="43848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/>
          <a:p>
            <a:pPr marL="342720" indent="-334800">
              <a:lnSpc>
                <a:spcPct val="95000"/>
              </a:lnSpc>
            </a:pPr>
            <a:r>
              <a:rPr b="1" lang="cs-CZ" sz="2200" spc="-1">
                <a:solidFill>
                  <a:srgbClr val="7e0021"/>
                </a:solidFill>
                <a:latin typeface="Times New Roman"/>
                <a:ea typeface="Droid Sans Fallback"/>
              </a:rPr>
              <a:t> </a:t>
            </a:r>
            <a:endParaRPr/>
          </a:p>
          <a:p>
            <a:pPr marL="342720" indent="-334800">
              <a:lnSpc>
                <a:spcPct val="95000"/>
              </a:lnSpc>
            </a:pPr>
            <a:r>
              <a:rPr b="1" lang="cs-CZ" sz="2200" spc="-1">
                <a:solidFill>
                  <a:srgbClr val="7e0021"/>
                </a:solidFill>
                <a:latin typeface="Times New Roman"/>
                <a:ea typeface="Droid Sans Fallback"/>
              </a:rPr>
              <a:t> </a:t>
            </a:r>
            <a:endParaRPr/>
          </a:p>
          <a:p>
            <a:pPr marL="342720" indent="-334800">
              <a:lnSpc>
                <a:spcPct val="95000"/>
              </a:lnSpc>
            </a:pPr>
            <a:r>
              <a:rPr b="1" lang="cs-CZ" sz="2200" spc="-1">
                <a:solidFill>
                  <a:srgbClr val="7e0021"/>
                </a:solidFill>
                <a:latin typeface="Times New Roman"/>
                <a:ea typeface="Droid Sans Fallback"/>
              </a:rPr>
              <a:t> </a:t>
            </a:r>
            <a:endParaRPr/>
          </a:p>
          <a:p>
            <a:pPr marL="342720" indent="-334800">
              <a:lnSpc>
                <a:spcPct val="95000"/>
              </a:lnSpc>
            </a:pPr>
            <a:r>
              <a:rPr b="1" lang="cs-CZ" sz="2200" spc="-1">
                <a:solidFill>
                  <a:srgbClr val="7e0021"/>
                </a:solidFill>
                <a:latin typeface="Times New Roman"/>
                <a:ea typeface="Droid Sans Fallback"/>
              </a:rPr>
              <a:t>     </a:t>
            </a:r>
            <a:r>
              <a:rPr b="1" lang="cs-CZ" sz="2200" spc="-1">
                <a:solidFill>
                  <a:srgbClr val="7e0021"/>
                </a:solidFill>
                <a:latin typeface="Times New Roman"/>
                <a:ea typeface="Droid Sans Fallback"/>
              </a:rPr>
              <a:t>Matriky – dějiny a vývoj, uložení, formáty a opisy, mrtvé a živé matriky,matriční zápisy křtů, sňatků a úmrtí, jazyk a písmo zápisů, způsoby hledání v matrikách</a:t>
            </a:r>
            <a:endParaRPr/>
          </a:p>
        </p:txBody>
      </p:sp>
      <p:sp>
        <p:nvSpPr>
          <p:cNvPr id="169" name="CustomShape 2"/>
          <p:cNvSpPr/>
          <p:nvPr/>
        </p:nvSpPr>
        <p:spPr>
          <a:xfrm>
            <a:off x="431640" y="144360"/>
            <a:ext cx="9360000" cy="11019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7680" bIns="45000"/>
          <a:p>
            <a:pPr>
              <a:lnSpc>
                <a:spcPct val="95000"/>
              </a:lnSpc>
            </a:pPr>
            <a:r>
              <a:rPr lang="cs-CZ" sz="3600" spc="-1">
                <a:solidFill>
                  <a:srgbClr val="000000"/>
                </a:solidFill>
                <a:latin typeface="Times New Roman"/>
              </a:rPr>
              <a:t>Základy genealogie – aneb jak sestavit rodokmen</a:t>
            </a:r>
            <a:endParaRPr/>
          </a:p>
          <a:p>
            <a:pPr>
              <a:lnSpc>
                <a:spcPct val="95000"/>
              </a:lnSpc>
            </a:pPr>
            <a:r>
              <a:rPr lang="cs-CZ" sz="3600" spc="-1">
                <a:solidFill>
                  <a:srgbClr val="000000"/>
                </a:solidFill>
                <a:latin typeface="Times New Roman"/>
              </a:rPr>
              <a:t>                                 </a:t>
            </a:r>
            <a:r>
              <a:rPr lang="cs-CZ" sz="3600" spc="-1">
                <a:solidFill>
                  <a:srgbClr val="000000"/>
                </a:solidFill>
                <a:latin typeface="Times New Roman"/>
              </a:rPr>
              <a:t>4.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Dějiny a vývoj matrik</a:t>
            </a:r>
            <a:endParaRPr/>
          </a:p>
        </p:txBody>
      </p:sp>
      <p:sp>
        <p:nvSpPr>
          <p:cNvPr id="171" name="CustomShape 2"/>
          <p:cNvSpPr/>
          <p:nvPr/>
        </p:nvSpPr>
        <p:spPr>
          <a:xfrm>
            <a:off x="503280" y="1768320"/>
            <a:ext cx="9217080" cy="50151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b="1" lang="cs-CZ" sz="1600" spc="-1">
                <a:latin typeface="Times New Roman"/>
                <a:ea typeface="Droid Sans Fallback"/>
              </a:rPr>
              <a:t>1. Dějiny matrik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>
                <a:latin typeface="Times New Roman"/>
                <a:ea typeface="Droid Sans Fallback"/>
              </a:rPr>
              <a:t>Výraz „matrika“ pochází  z latiny: matricula – soupis kleriků při chrámu opatřených  obročím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>
                <a:latin typeface="Times New Roman"/>
                <a:ea typeface="Droid Sans Fallback"/>
              </a:rPr>
              <a:t>Soupisy členů již v raném křesťanství ( evidence křtů ve 3. stol), ve středověku pokusy o zavedení evidence osob, kterým byly uděleny svátosti – Lateránský koncil 1137, pařížský koncil 1212. Nejstarší křesťanské matriky – Francie 1334 – 1357, Provence – křest Petrarkovy Laury (po 1305), 14. století Itálie, Belgie, Španělsko a Švýcarsko, 1531 nařízení vést matriky ve Francii – jednotlivé pokusy. Systematický přístup až v 16. století – protestanté, katolíci.  Pravoslavné země až 18 – 19. století.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>
                <a:latin typeface="Times New Roman"/>
                <a:ea typeface="Droid Sans Fallback"/>
              </a:rPr>
              <a:t>Situace v českých zemích:  nejstarší 1546 (křestní) a 1531 (oddací) – němečtí luteráni v Jáchymově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>
                <a:latin typeface="Times New Roman"/>
                <a:ea typeface="Droid Sans Fallback"/>
              </a:rPr>
              <a:t>Všeobecné nařízení o vedení matrik – tridentský koncil 1545 – 1563, prováděcí nařízení Pia VI. z r. 1566. V českých zemích před koncem 16. století ojediněle, více evangelíci, katolíci v německy mluvících oblastech – Svitavy 1599, Brno sv. Jakub – 1587, Dolní Věstonice 1579, Moravská Třebová 1587. Zavedení matrik na Moravě vyhlásila olomoucká biskupská synoda v r. 1591, ale teprve v r. 1614 stanovil římský rituál pravidla pro jejich vedení.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>
                <a:latin typeface="Times New Roman"/>
                <a:ea typeface="Droid Sans Fallback"/>
              </a:rPr>
              <a:t>Teprve po roce 1650 se vedení matrik všeobecně rozšířilo. Situace v okolí: Blansko 1647, Bořitov (Černá Hora, Rájec) 1661, Křtiny (Adamov) 1607, Doubravice (Sloup) 1645, Lipůvka 1692, Jedovnice 1660,  Kuřim 1634, Tišnov 1778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 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Dějiny a vývoj matrik</a:t>
            </a:r>
            <a:endParaRPr/>
          </a:p>
        </p:txBody>
      </p:sp>
      <p:sp>
        <p:nvSpPr>
          <p:cNvPr id="173" name="CustomShape 2"/>
          <p:cNvSpPr/>
          <p:nvPr/>
        </p:nvSpPr>
        <p:spPr>
          <a:xfrm>
            <a:off x="522360" y="1768320"/>
            <a:ext cx="8850240" cy="507204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b="1" lang="cs-CZ" sz="1800" spc="-1">
                <a:latin typeface="Times New Roman"/>
                <a:ea typeface="Droid Sans Fallback"/>
              </a:rPr>
              <a:t>2. Vývoj matrik</a:t>
            </a:r>
            <a:endParaRPr/>
          </a:p>
          <a:p>
            <a:pPr marL="395280" indent="-357480">
              <a:lnSpc>
                <a:spcPct val="95000"/>
              </a:lnSpc>
            </a:pPr>
            <a:r>
              <a:rPr lang="cs-CZ" sz="1800" spc="-1">
                <a:latin typeface="Times New Roman"/>
                <a:ea typeface="Droid Sans Fallback"/>
              </a:rPr>
              <a:t>- </a:t>
            </a:r>
            <a:r>
              <a:rPr lang="cs-CZ" sz="1600" spc="-1">
                <a:latin typeface="Times New Roman"/>
                <a:ea typeface="Droid Sans Fallback"/>
              </a:rPr>
              <a:t>původně zapisovány pouze křty a sňatky, na konci 17. stol. přibyly i úmrtí – matriky se stávají tripartitní. Matriku většinou tvořila jedna kniha rozdělená na část křty, sňatky a úmrtí – zápisy postupné pro celou farnost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Poz.: bylo zapisováno nikoliv datum narození, ale křtu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- prvotní zápisy ( cca do roku 1670)  velmi chudé, často vedené „in continuo“. 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b="1" lang="cs-CZ" sz="1600" spc="-1">
                <a:latin typeface="Times New Roman"/>
                <a:ea typeface="Droid Sans Fallback"/>
              </a:rPr>
              <a:t>2.1. Zápisy od konce 17. století do 1784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- část narozených: datum křtu, jméno křtícího kněze, jméno dítěte, jména rodičů, jména kmotrů (patrini, levantes, compatres, testes)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- část oddaných: datum svatby, jména ženicha  a nevěsty a jejich otců, jména svědků, jméno oddávajícího kněze, někdy termíny ohlášek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- část zemřelých: datum pohřbu, jméno zemřelého, přibližný věk, zda byl zaopatřen a jméno pohřbívajícího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 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Dějiny a vývoj matrik</a:t>
            </a:r>
            <a:endParaRPr/>
          </a:p>
        </p:txBody>
      </p:sp>
      <p:sp>
        <p:nvSpPr>
          <p:cNvPr id="175" name="CustomShape 2"/>
          <p:cNvSpPr/>
          <p:nvPr/>
        </p:nvSpPr>
        <p:spPr>
          <a:xfrm>
            <a:off x="503280" y="1768320"/>
            <a:ext cx="8869320" cy="46278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Jazyk a písmo matrik – 17. století v naprosté většině česky a novogotickým písmem, 18. století postupně přichází latina a latinka – používá se až do 1784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Zapisovatel – většinou kněz (farář, kaplan), ale také kantor, kostelník, obecní písař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Od roku 1770 se uvádí i čísla domů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b="1" lang="cs-CZ" sz="1600" spc="-1">
                <a:latin typeface="Times New Roman"/>
                <a:ea typeface="Droid Sans Fallback"/>
              </a:rPr>
              <a:t>2.2. Zápisy od 1784 do 1867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Patenty Josefa II. z let 1781 a 1784 a dekret 1787 upravily formu zápisu v matrikách. Matriky se stávají veřejnými úředními knihami, které vede a spravuje  katolická církev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Matrika obsahuje předtištěné rubriky či sloupce a zapisující je pouze vyplňuje, což vede ke zestručnění zápisů a způsobuje problémy s identifikací osob (např. KO – pouze jméno ženicha bez původu), osoba musí mít příjmení, které nesmí přecházet „po statku či po chalupě“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Zápisy již nejsou řazeny postupně pro celou farnost, ale odděleně pro jednotlivé vesnice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 </a:t>
            </a:r>
            <a:r>
              <a:rPr lang="cs-CZ" sz="1600" spc="-1">
                <a:latin typeface="Times New Roman"/>
                <a:ea typeface="Droid Sans Fallback"/>
              </a:rPr>
              <a:t>Od cca 1810 se přibývá datum narození a úmrtí (nikoliv už pouze křest a pohřeb),  příčina úmrtí, jméno porodní asistentky (od cca 1813)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Jazyk a písmo :  na Moravě téměř výhradně německy a kurent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Dějiny a vývoj matrik</a:t>
            </a:r>
            <a:endParaRPr/>
          </a:p>
        </p:txBody>
      </p:sp>
      <p:sp>
        <p:nvSpPr>
          <p:cNvPr id="177" name="CustomShape 2"/>
          <p:cNvSpPr/>
          <p:nvPr/>
        </p:nvSpPr>
        <p:spPr>
          <a:xfrm>
            <a:off x="503280" y="1768320"/>
            <a:ext cx="8869320" cy="63676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0080" bIns="0"/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Postupně  se zápisy rozrůstají – 20. léta 19. století 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KN: datum narození a křtu, kdo křtil, číslo domu, jméno dítěte, pohlaví, otec a jeho povolání, matka vč. rodného příjmení, jména a povolání kmotrů, jméno a bydliště porodní báby, později přibývají i jména rodičů otce i rodičů matky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KO: datum a místo sňatku, jména, příjmení, postavení a věk ženicha a nevěsty, čísla jejich domů, jména jejich rodičů, vč. jména matek za svobodna, jména a povolání svědků, kdo oddával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KZ. datum úmrtí a pohřbu, číslo domu, jméno zemřelého, náboženství, pohlaví, věk, příčina úmrtí, kdo zaopatřil a kdo pohřbil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V letech 1840 a 1850 – nové formuláře matričních zápisů, více podrobností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Kromě far mohly vést matriky pouze zemřelých i některé špitály (Brno nemocnice alžbětinek od 1783), vlastní matriky vedla později i porodnice (Brno od 1785)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Evangelické matriky – od r. 1781 (toleranční patent), do roku 1829 vedli katoličtí faráři, do roku 1866 měli dohled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Indexy matrik – nařízeno Josefem II. v r. 1784, později nařízeno provést i pro starší matriky, nikdy důsledně nenaplněno, vedení dle německé abecedy ( B+P, C+K, D+T, I+ J atd.)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 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 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 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 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Dějiny a vývoj matrik</a:t>
            </a:r>
            <a:endParaRPr/>
          </a:p>
        </p:txBody>
      </p:sp>
      <p:sp>
        <p:nvSpPr>
          <p:cNvPr id="179" name="CustomShape 2"/>
          <p:cNvSpPr/>
          <p:nvPr/>
        </p:nvSpPr>
        <p:spPr>
          <a:xfrm>
            <a:off x="576360" y="2016000"/>
            <a:ext cx="8869320" cy="47167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6080">
              <a:lnSpc>
                <a:spcPct val="95000"/>
              </a:lnSpc>
            </a:pPr>
            <a:r>
              <a:rPr b="1" lang="cs-CZ" sz="1600" spc="-1">
                <a:latin typeface="Times New Roman"/>
                <a:ea typeface="Droid Sans Fallback"/>
              </a:rPr>
              <a:t>Zápisy od 1867 do 1950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Od 1867 zásadní změna – používání češtiny a latinky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Civilní matriky od 1868 – občanské sňatky, od 1870 matriky všech tří druhů NOZ, zápisy provádělo okresní hejtmanství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Židovské matriky – před rokem 1784 ojediněle (Brtnice 1750) po roce 1784 nařízeno, dohled katolické církve, zápisy i v katolických matrikách, od 1868 nabyly veřejný charakter, během 2. svět války velká část matrik zničena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Matriky dalších církví pokud byly uznány státem – Církev starokatolická od 1870, Jednota bratrská od 1882, příslušníci dalších církví neuznaných státem v civilních matrikách,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Vojenské matriky – vedli polní kuráti podle posádek ( české země od 1673), zrušeno až 1948, uloženy ve Vojenském hist. archivu 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Po roce 1918 – CČH od 1920, Pravoslavná církev v ČR od 1923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Zapisování do církevních matrik skončeno k 10.1.1950, od 1.1.1950 zákon o odebrání vedení matrik ŘKC, matriky byly zcizeny a soustředěny v archivech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Opisy matrik, matriky mrtvé a živé</a:t>
            </a:r>
            <a:endParaRPr/>
          </a:p>
        </p:txBody>
      </p:sp>
      <p:sp>
        <p:nvSpPr>
          <p:cNvPr id="181" name="CustomShape 2"/>
          <p:cNvSpPr/>
          <p:nvPr/>
        </p:nvSpPr>
        <p:spPr>
          <a:xfrm>
            <a:off x="503280" y="1768320"/>
            <a:ext cx="8869320" cy="43848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b="1" lang="cs-CZ" sz="1600" spc="-1">
                <a:latin typeface="Times New Roman"/>
                <a:ea typeface="Droid Sans Fallback"/>
              </a:rPr>
              <a:t>3. Opisy matrik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vedení nařídil již tridentský koncil, na Moravě od r. 1687 v olomoucké diecézi  (K, O). Opisy matrik Z od začátku 18. stol. V Čechách až o 100 let později. V brněnské diecézi od 1778. Pořizoval je farář, revidoval příslušný děkan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Opisy byly ukládány na biskupských konsistořích, měly by obsahovat totéž co originály, většinou nejsou přístupné ( s výjimkou těch, kde originály chybějí)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Opisy židovských matrik prohlášeny po roce 1945 za originály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b="1" lang="cs-CZ" sz="1600" spc="-1">
                <a:latin typeface="Times New Roman"/>
                <a:ea typeface="Droid Sans Fallback"/>
              </a:rPr>
              <a:t>4.  Mrtvé a živé matriky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b="1" lang="cs-CZ" sz="1600" spc="-1">
                <a:latin typeface="Times New Roman"/>
                <a:ea typeface="Droid Sans Fallback"/>
              </a:rPr>
              <a:t>Mrtvé (neživé) matriky </a:t>
            </a:r>
            <a:r>
              <a:rPr lang="cs-CZ" sz="1600" spc="-1">
                <a:latin typeface="Times New Roman"/>
                <a:ea typeface="Droid Sans Fallback"/>
              </a:rPr>
              <a:t>– zápisy N a Z většinou + - před r. 1900, zápisy oddaných před 1930, uloženy ve SOA (Čechy) nebo ZA (Morava – Brno, Opava)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MZA Brno – téměř vše (kromě některých opisů)  digitalizováno a zveřejněno na </a:t>
            </a:r>
            <a:r>
              <a:rPr lang="cs-CZ" sz="1600" spc="-1">
                <a:solidFill>
                  <a:srgbClr val="3333cc"/>
                </a:solidFill>
                <a:latin typeface="Times New Roman"/>
                <a:ea typeface="Droid Sans Fallback"/>
              </a:rPr>
              <a:t>www.actapublica.eu</a:t>
            </a:r>
            <a:endParaRPr/>
          </a:p>
          <a:p>
            <a:pPr marL="430200" indent="-317520">
              <a:lnSpc>
                <a:spcPct val="95000"/>
              </a:lnSpc>
            </a:pPr>
            <a:r>
              <a:rPr lang="cs-CZ" sz="1600" spc="-1">
                <a:solidFill>
                  <a:srgbClr val="3333cc"/>
                </a:solidFill>
                <a:latin typeface="Times New Roman"/>
                <a:ea typeface="Droid Sans Fallback"/>
              </a:rPr>
              <a:t> </a:t>
            </a:r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Opisy matrik, matriky mrtvé a živé</a:t>
            </a:r>
            <a:endParaRPr/>
          </a:p>
        </p:txBody>
      </p:sp>
      <p:sp>
        <p:nvSpPr>
          <p:cNvPr id="183" name="CustomShape 2"/>
          <p:cNvSpPr/>
          <p:nvPr/>
        </p:nvSpPr>
        <p:spPr>
          <a:xfrm>
            <a:off x="345960" y="2182680"/>
            <a:ext cx="8869320" cy="32893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ZA Opava – oblast býv. Severomoravského kraje, digitalizováno, dostupné na </a:t>
            </a:r>
            <a:r>
              <a:rPr lang="cs-CZ" sz="1600" spc="-1">
                <a:solidFill>
                  <a:srgbClr val="000000"/>
                </a:solidFill>
                <a:latin typeface="Times New Roman"/>
                <a:ea typeface="Droid Sans Fallback"/>
              </a:rPr>
              <a:t>www.archives.cz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Čechy: SOA Praha (ebadatelna.soapraha.cz – střední Čechy),SOA Plzeň (portafontium.eu– západní Čechy),  AHMP (www.ahmp.cz), SOA Třeboň (digi.ceskearchivy.cz - jižní Čechy), SOA Zámrsk (vychodoceskearchivy.cz), SOA Litoměřice (vademecum.soalitomerice.cz - severní Čechy)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NA Praha – židovské matriky 1730 – 1949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b="1" lang="cs-CZ" sz="1600" spc="-1">
                <a:latin typeface="Times New Roman"/>
                <a:ea typeface="Droid Sans Fallback"/>
              </a:rPr>
              <a:t>Živé matriky</a:t>
            </a:r>
            <a:r>
              <a:rPr lang="cs-CZ" sz="1600" spc="-1">
                <a:latin typeface="Times New Roman"/>
                <a:ea typeface="Droid Sans Fallback"/>
              </a:rPr>
              <a:t> (po roce 1900) – nejsou volně přístupné, možno nahlédnout po předložení OP nebo RL, ale pouze do zápisů vztahujících se k vlastní rodině. Příklad:  Jimramov N – 1831 – 1949 „živá matrika“ nedostupná pro bádání</a:t>
            </a:r>
            <a:endParaRPr/>
          </a:p>
          <a:p>
            <a:pPr marL="431640" indent="-316080">
              <a:lnSpc>
                <a:spcPct val="95000"/>
              </a:lnSpc>
            </a:pPr>
            <a:r>
              <a:rPr lang="cs-CZ" sz="1600" spc="-1">
                <a:latin typeface="Times New Roman"/>
                <a:ea typeface="Droid Sans Fallback"/>
              </a:rPr>
              <a:t>Blansko N – po roce 1904, O – po roce 1923, Z – po roce 1931 (pouze město Blansko)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503280" y="225360"/>
            <a:ext cx="835164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6560" bIns="0" anchor="ctr"/>
          <a:p>
            <a:pPr algn="ctr">
              <a:lnSpc>
                <a:spcPct val="95000"/>
              </a:lnSpc>
            </a:pPr>
            <a:r>
              <a:rPr lang="cs-CZ" sz="2600" spc="-1">
                <a:latin typeface="Times New Roman"/>
                <a:ea typeface="Droid Sans Fallback"/>
              </a:rPr>
              <a:t>Zásady hledání v matrikách</a:t>
            </a:r>
            <a:endParaRPr/>
          </a:p>
        </p:txBody>
      </p:sp>
      <p:sp>
        <p:nvSpPr>
          <p:cNvPr id="185" name="CustomShape 2"/>
          <p:cNvSpPr/>
          <p:nvPr/>
        </p:nvSpPr>
        <p:spPr>
          <a:xfrm>
            <a:off x="503280" y="1735200"/>
            <a:ext cx="8869320" cy="438444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Postupujeme směrem do minulosti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Využíváme indexy (rejstříky), pokud jsou k dispozici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Zapisujeme či zaznamenáváme celé znění zápisů, každá maličkost může být důležitá (vč. jmen kmotrů a svědků)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Vždy najít datum zápisu, i když je uváděné ve formě „viz výše“. Nezapomínáme na údaje odkud jsme čerpali informace: číslo (signatura) matriky, farnost, obec, strana knihy, číslo snímku u webové aplikace – snadné nalezení příště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Snažíme se vše rozluštit – věty, slova, písmena, zkratky, vpisky</a:t>
            </a:r>
            <a:endParaRPr/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647640" y="204840"/>
            <a:ext cx="8352000" cy="94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>
                <a:latin typeface="Times New Roman"/>
                <a:ea typeface="Droid Sans Fallback"/>
              </a:rPr>
              <a:t>Příklady zápisů na actapublica.eu</a:t>
            </a:r>
            <a:endParaRPr/>
          </a:p>
        </p:txBody>
      </p:sp>
      <p:sp>
        <p:nvSpPr>
          <p:cNvPr id="187" name="CustomShape 2"/>
          <p:cNvSpPr/>
          <p:nvPr/>
        </p:nvSpPr>
        <p:spPr>
          <a:xfrm>
            <a:off x="431640" y="2182680"/>
            <a:ext cx="8869680" cy="32893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N Blansko 45, snímek 43, 44,  46(21)........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 </a:t>
            </a:r>
            <a:r>
              <a:rPr lang="cs-CZ" sz="2000" spc="-1">
                <a:latin typeface="Times New Roman"/>
                <a:ea typeface="Droid Sans Fallback"/>
              </a:rPr>
              <a:t>Zápisy mohou vypadat i takto:</a:t>
            </a:r>
            <a:endParaRPr/>
          </a:p>
          <a:p>
            <a:pPr marL="423720" indent="-31896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>
                <a:latin typeface="Times New Roman"/>
                <a:ea typeface="Droid Sans Fallback"/>
              </a:rPr>
              <a:t>Deblín 1103, sn. 40, 110, Svatoslav 1817, sn. 86, Jimramov 15693, sn. 151</a:t>
            </a:r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4857</TotalTime>
  <Application>LibreOffice/5.0.3.2$Windows_x86 LibreOffice_project/e5f16313668ac592c1bfb310f4390624e3dbfb75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2013-10-14T10:21:50Z</dcterms:created>
  <dc:language>cs-CZ</dc:language>
  <dcterms:modified xsi:type="dcterms:W3CDTF">2016-02-24T07:22:55Z</dcterms:modified>
  <cp:revision>27</cp:revision>
  <dc:title>Snímek 1</dc:title>
</cp:coreProperties>
</file>