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_rels/notesSlide9.xml.rels" ContentType="application/vnd.openxmlformats-package.relationships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18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media/image1.png" ContentType="image/png"/>
  <Override PartName="/ppt/media/image2.png" ContentType="image/png"/>
  <Override PartName="/ppt/media/image9.jpeg" ContentType="image/jpeg"/>
  <Override PartName="/ppt/media/image17.jpeg" ContentType="image/jpeg"/>
  <Override PartName="/ppt/media/image3.png" ContentType="image/png"/>
  <Override PartName="/ppt/media/image4.png" ContentType="image/png"/>
  <Override PartName="/ppt/media/image5.png" ContentType="image/png"/>
  <Override PartName="/ppt/media/image8.jpeg" ContentType="image/jpeg"/>
  <Override PartName="/ppt/media/image6.png" ContentType="image/png"/>
  <Override PartName="/ppt/media/image7.png" ContentType="image/png"/>
  <Override PartName="/ppt/media/image10.jpeg" ContentType="image/jpeg"/>
  <Override PartName="/ppt/media/image11.png" ContentType="image/png"/>
  <Override PartName="/ppt/media/image12.png" ContentType="image/pn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</p:sp>
      <p:sp>
        <p:nvSpPr>
          <p:cNvPr id="119" name="CustomShape 2"/>
          <p:cNvSpPr/>
          <p:nvPr/>
        </p:nvSpPr>
        <p:spPr>
          <a:xfrm>
            <a:off x="0" y="0"/>
            <a:ext cx="7559640" cy="10691640"/>
          </a:xfrm>
          <a:custGeom>
            <a:avLst/>
            <a:gdLst/>
            <a:ahLst/>
            <a:rect l="0" t="0" r="r" b="b"/>
            <a:pathLst>
              <a:path w="21001" h="29701">
                <a:moveTo>
                  <a:pt x="3" y="0"/>
                </a:moveTo>
                <a:cubicBezTo>
                  <a:pt x="1" y="0"/>
                  <a:pt x="0" y="1"/>
                  <a:pt x="0" y="3"/>
                </a:cubicBezTo>
                <a:lnTo>
                  <a:pt x="0" y="29696"/>
                </a:lnTo>
                <a:cubicBezTo>
                  <a:pt x="0" y="29698"/>
                  <a:pt x="1" y="29700"/>
                  <a:pt x="3" y="29700"/>
                </a:cubicBezTo>
                <a:lnTo>
                  <a:pt x="20996" y="29700"/>
                </a:lnTo>
                <a:cubicBezTo>
                  <a:pt x="20998" y="29700"/>
                  <a:pt x="21000" y="29698"/>
                  <a:pt x="21000" y="29696"/>
                </a:cubicBezTo>
                <a:lnTo>
                  <a:pt x="21000" y="3"/>
                </a:lnTo>
                <a:cubicBezTo>
                  <a:pt x="21000" y="1"/>
                  <a:pt x="20998" y="0"/>
                  <a:pt x="20996" y="0"/>
                </a:cubicBezTo>
                <a:lnTo>
                  <a:pt x="3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0" name="CustomShape 3"/>
          <p:cNvSpPr/>
          <p:nvPr/>
        </p:nvSpPr>
        <p:spPr>
          <a:xfrm>
            <a:off x="0" y="0"/>
            <a:ext cx="7559640" cy="10691640"/>
          </a:xfrm>
          <a:custGeom>
            <a:avLst/>
            <a:gdLst/>
            <a:ahLst/>
            <a:rect l="0" t="0" r="r" b="b"/>
            <a:pathLst>
              <a:path w="21001" h="29701">
                <a:moveTo>
                  <a:pt x="3" y="0"/>
                </a:moveTo>
                <a:cubicBezTo>
                  <a:pt x="1" y="0"/>
                  <a:pt x="0" y="1"/>
                  <a:pt x="0" y="3"/>
                </a:cubicBezTo>
                <a:lnTo>
                  <a:pt x="0" y="29696"/>
                </a:lnTo>
                <a:cubicBezTo>
                  <a:pt x="0" y="29698"/>
                  <a:pt x="1" y="29700"/>
                  <a:pt x="3" y="29700"/>
                </a:cubicBezTo>
                <a:lnTo>
                  <a:pt x="20996" y="29700"/>
                </a:lnTo>
                <a:cubicBezTo>
                  <a:pt x="20998" y="29700"/>
                  <a:pt x="21000" y="29698"/>
                  <a:pt x="21000" y="29696"/>
                </a:cubicBezTo>
                <a:lnTo>
                  <a:pt x="21000" y="3"/>
                </a:lnTo>
                <a:cubicBezTo>
                  <a:pt x="21000" y="1"/>
                  <a:pt x="20998" y="0"/>
                  <a:pt x="20996" y="0"/>
                </a:cubicBezTo>
                <a:lnTo>
                  <a:pt x="3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1" name="CustomShape 4"/>
          <p:cNvSpPr/>
          <p:nvPr/>
        </p:nvSpPr>
        <p:spPr>
          <a:xfrm>
            <a:off x="0" y="0"/>
            <a:ext cx="7559640" cy="10691640"/>
          </a:xfrm>
          <a:custGeom>
            <a:avLst/>
            <a:gdLst/>
            <a:ahLst/>
            <a:rect l="0" t="0" r="r" b="b"/>
            <a:pathLst>
              <a:path w="21001" h="29701">
                <a:moveTo>
                  <a:pt x="3" y="0"/>
                </a:moveTo>
                <a:cubicBezTo>
                  <a:pt x="1" y="0"/>
                  <a:pt x="0" y="1"/>
                  <a:pt x="0" y="3"/>
                </a:cubicBezTo>
                <a:lnTo>
                  <a:pt x="0" y="29696"/>
                </a:lnTo>
                <a:cubicBezTo>
                  <a:pt x="0" y="29698"/>
                  <a:pt x="1" y="29700"/>
                  <a:pt x="3" y="29700"/>
                </a:cubicBezTo>
                <a:lnTo>
                  <a:pt x="20996" y="29700"/>
                </a:lnTo>
                <a:cubicBezTo>
                  <a:pt x="20998" y="29700"/>
                  <a:pt x="21000" y="29698"/>
                  <a:pt x="21000" y="29696"/>
                </a:cubicBezTo>
                <a:lnTo>
                  <a:pt x="21000" y="3"/>
                </a:lnTo>
                <a:cubicBezTo>
                  <a:pt x="21000" y="1"/>
                  <a:pt x="20998" y="0"/>
                  <a:pt x="20996" y="0"/>
                </a:cubicBezTo>
                <a:lnTo>
                  <a:pt x="3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2" name="CustomShape 5"/>
          <p:cNvSpPr/>
          <p:nvPr/>
        </p:nvSpPr>
        <p:spPr>
          <a:xfrm>
            <a:off x="0" y="0"/>
            <a:ext cx="7559640" cy="10691640"/>
          </a:xfrm>
          <a:custGeom>
            <a:avLst/>
            <a:gdLst/>
            <a:ahLst/>
            <a:rect l="0" t="0" r="r" b="b"/>
            <a:pathLst>
              <a:path w="21001" h="29701">
                <a:moveTo>
                  <a:pt x="3" y="0"/>
                </a:moveTo>
                <a:cubicBezTo>
                  <a:pt x="1" y="0"/>
                  <a:pt x="0" y="1"/>
                  <a:pt x="0" y="3"/>
                </a:cubicBezTo>
                <a:lnTo>
                  <a:pt x="0" y="29696"/>
                </a:lnTo>
                <a:cubicBezTo>
                  <a:pt x="0" y="29698"/>
                  <a:pt x="1" y="29700"/>
                  <a:pt x="3" y="29700"/>
                </a:cubicBezTo>
                <a:lnTo>
                  <a:pt x="20996" y="29700"/>
                </a:lnTo>
                <a:cubicBezTo>
                  <a:pt x="20998" y="29700"/>
                  <a:pt x="21000" y="29698"/>
                  <a:pt x="21000" y="29696"/>
                </a:cubicBezTo>
                <a:lnTo>
                  <a:pt x="21000" y="3"/>
                </a:lnTo>
                <a:cubicBezTo>
                  <a:pt x="21000" y="1"/>
                  <a:pt x="20998" y="0"/>
                  <a:pt x="20996" y="0"/>
                </a:cubicBezTo>
                <a:lnTo>
                  <a:pt x="3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CustomShape 6"/>
          <p:cNvSpPr/>
          <p:nvPr/>
        </p:nvSpPr>
        <p:spPr>
          <a:xfrm>
            <a:off x="0" y="0"/>
            <a:ext cx="7559640" cy="10691640"/>
          </a:xfrm>
          <a:custGeom>
            <a:avLst/>
            <a:gdLst/>
            <a:ahLst/>
            <a:rect l="0" t="0" r="r" b="b"/>
            <a:pathLst>
              <a:path w="21001" h="29701">
                <a:moveTo>
                  <a:pt x="3" y="0"/>
                </a:moveTo>
                <a:cubicBezTo>
                  <a:pt x="1" y="0"/>
                  <a:pt x="0" y="1"/>
                  <a:pt x="0" y="3"/>
                </a:cubicBezTo>
                <a:lnTo>
                  <a:pt x="0" y="29696"/>
                </a:lnTo>
                <a:cubicBezTo>
                  <a:pt x="0" y="29698"/>
                  <a:pt x="1" y="29700"/>
                  <a:pt x="3" y="29700"/>
                </a:cubicBezTo>
                <a:lnTo>
                  <a:pt x="20996" y="29700"/>
                </a:lnTo>
                <a:cubicBezTo>
                  <a:pt x="20998" y="29700"/>
                  <a:pt x="21000" y="29698"/>
                  <a:pt x="21000" y="29696"/>
                </a:cubicBezTo>
                <a:lnTo>
                  <a:pt x="21000" y="3"/>
                </a:lnTo>
                <a:cubicBezTo>
                  <a:pt x="21000" y="1"/>
                  <a:pt x="20998" y="0"/>
                  <a:pt x="20996" y="0"/>
                </a:cubicBezTo>
                <a:lnTo>
                  <a:pt x="3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4" name="PlaceHolder 7"/>
          <p:cNvSpPr>
            <a:spLocks noGrp="1"/>
          </p:cNvSpPr>
          <p:nvPr>
            <p:ph type="body"/>
          </p:nvPr>
        </p:nvSpPr>
        <p:spPr>
          <a:xfrm>
            <a:off x="755280" y="5078160"/>
            <a:ext cx="6039000" cy="4802040"/>
          </a:xfrm>
          <a:prstGeom prst="rect">
            <a:avLst/>
          </a:prstGeom>
        </p:spPr>
        <p:txBody>
          <a:bodyPr lIns="0" rIns="0" tIns="0" bIns="0"/>
          <a:p>
            <a:r>
              <a:rPr lang="cs-CZ" sz="1200" spc="-1">
                <a:latin typeface="Times New Roman"/>
              </a:rPr>
              <a:t>Klikněte pro úpravu formátu komentářů</a:t>
            </a:r>
            <a:endParaRPr/>
          </a:p>
        </p:txBody>
      </p:sp>
      <p:sp>
        <p:nvSpPr>
          <p:cNvPr id="125" name="PlaceHolder 8"/>
          <p:cNvSpPr>
            <a:spLocks noGrp="1"/>
          </p:cNvSpPr>
          <p:nvPr>
            <p:ph type="hdr"/>
          </p:nvPr>
        </p:nvSpPr>
        <p:spPr>
          <a:xfrm>
            <a:off x="0" y="0"/>
            <a:ext cx="3271680" cy="525600"/>
          </a:xfrm>
          <a:prstGeom prst="rect">
            <a:avLst/>
          </a:prstGeom>
        </p:spPr>
        <p:txBody>
          <a:bodyPr lIns="0" rIns="0" tIns="0" bIns="0"/>
          <a:p>
            <a:pPr>
              <a:lnSpc>
                <a:spcPct val="95000"/>
              </a:lnSpc>
            </a:pPr>
            <a:r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&lt;záhlaví&gt;</a:t>
            </a:r>
            <a:endParaRPr/>
          </a:p>
        </p:txBody>
      </p:sp>
      <p:sp>
        <p:nvSpPr>
          <p:cNvPr id="126" name="PlaceHolder 9"/>
          <p:cNvSpPr>
            <a:spLocks noGrp="1"/>
          </p:cNvSpPr>
          <p:nvPr>
            <p:ph type="dt"/>
          </p:nvPr>
        </p:nvSpPr>
        <p:spPr>
          <a:xfrm>
            <a:off x="4277880" y="0"/>
            <a:ext cx="3272040" cy="525600"/>
          </a:xfrm>
          <a:prstGeom prst="rect">
            <a:avLst/>
          </a:prstGeom>
        </p:spPr>
        <p:txBody>
          <a:bodyPr lIns="0" rIns="0" tIns="0" bIns="0"/>
          <a:p>
            <a:pPr algn="r">
              <a:lnSpc>
                <a:spcPct val="95000"/>
              </a:lnSpc>
            </a:pPr>
            <a:r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&lt;datum/čas&gt;</a:t>
            </a:r>
            <a:endParaRPr/>
          </a:p>
        </p:txBody>
      </p:sp>
      <p:sp>
        <p:nvSpPr>
          <p:cNvPr id="127" name="PlaceHolder 10"/>
          <p:cNvSpPr>
            <a:spLocks noGrp="1"/>
          </p:cNvSpPr>
          <p:nvPr>
            <p:ph type="ftr"/>
          </p:nvPr>
        </p:nvSpPr>
        <p:spPr>
          <a:xfrm>
            <a:off x="0" y="10156680"/>
            <a:ext cx="3271680" cy="525600"/>
          </a:xfrm>
          <a:prstGeom prst="rect">
            <a:avLst/>
          </a:prstGeom>
        </p:spPr>
        <p:txBody>
          <a:bodyPr lIns="0" rIns="0" tIns="0" bIns="0" anchor="b"/>
          <a:p>
            <a:pPr>
              <a:lnSpc>
                <a:spcPct val="95000"/>
              </a:lnSpc>
            </a:pPr>
            <a:r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&lt;zápatí&gt;</a:t>
            </a:r>
            <a:endParaRPr/>
          </a:p>
        </p:txBody>
      </p:sp>
      <p:sp>
        <p:nvSpPr>
          <p:cNvPr id="128" name="PlaceHolder 11"/>
          <p:cNvSpPr>
            <a:spLocks noGrp="1"/>
          </p:cNvSpPr>
          <p:nvPr>
            <p:ph type="sldNum"/>
          </p:nvPr>
        </p:nvSpPr>
        <p:spPr>
          <a:xfrm>
            <a:off x="4277880" y="10156680"/>
            <a:ext cx="3272040" cy="525600"/>
          </a:xfrm>
          <a:prstGeom prst="rect">
            <a:avLst/>
          </a:prstGeom>
        </p:spPr>
        <p:txBody>
          <a:bodyPr lIns="0" rIns="0" tIns="0" bIns="0" anchor="b"/>
          <a:p>
            <a:pPr algn="r">
              <a:lnSpc>
                <a:spcPct val="95000"/>
              </a:lnSpc>
            </a:pPr>
            <a:fld id="{235C3246-803C-453B-9D9E-22F6413762C8}" type="slidenum"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&lt;číslo&gt;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755640" y="5078520"/>
            <a:ext cx="6045120" cy="48085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CustomShape 1"/>
          <p:cNvSpPr/>
          <p:nvPr/>
        </p:nvSpPr>
        <p:spPr>
          <a:xfrm>
            <a:off x="755640" y="5078520"/>
            <a:ext cx="6045120" cy="48085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755640" y="5078520"/>
            <a:ext cx="6045120" cy="48085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Shape 1"/>
          <p:cNvSpPr txBox="1"/>
          <p:nvPr/>
        </p:nvSpPr>
        <p:spPr>
          <a:xfrm>
            <a:off x="755280" y="5078520"/>
            <a:ext cx="6040440" cy="480384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CustomShape 1"/>
          <p:cNvSpPr/>
          <p:nvPr/>
        </p:nvSpPr>
        <p:spPr>
          <a:xfrm>
            <a:off x="755640" y="5078520"/>
            <a:ext cx="6041880" cy="480528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5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png"/><Relationship Id="rId3" Type="http://schemas.openxmlformats.org/officeDocument/2006/relationships/image" Target="../media/image7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0" bIns="0" anchor="ctr"/>
          <a:p>
            <a:pPr marL="342720" indent="-342720"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2920" y="301320"/>
            <a:ext cx="8342280" cy="5806800"/>
          </a:xfrm>
          <a:prstGeom prst="rect">
            <a:avLst/>
          </a:prstGeom>
        </p:spPr>
        <p:txBody>
          <a:bodyPr lIns="0" rIns="0" tIns="0" bIns="0" anchor="ctr"/>
          <a:p>
            <a:pPr marL="342720" indent="-342720"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292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4324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2920" y="4053960"/>
            <a:ext cx="885996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2920" y="4053960"/>
            <a:ext cx="885996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324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292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pic>
        <p:nvPicPr>
          <p:cNvPr id="37" name="" descr=""/>
          <p:cNvPicPr/>
          <p:nvPr/>
        </p:nvPicPr>
        <p:blipFill>
          <a:blip r:embed="rId2"/>
          <a:stretch/>
        </p:blipFill>
        <p:spPr>
          <a:xfrm>
            <a:off x="2190600" y="1768320"/>
            <a:ext cx="5483880" cy="437544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/>
        </p:blipFill>
        <p:spPr>
          <a:xfrm>
            <a:off x="2190600" y="1768320"/>
            <a:ext cx="5483880" cy="437544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0" bIns="0" anchor="ctr"/>
          <a:p>
            <a:pPr marL="342720" indent="-342720"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502920" y="301320"/>
            <a:ext cx="8342280" cy="5806800"/>
          </a:xfrm>
          <a:prstGeom prst="rect">
            <a:avLst/>
          </a:prstGeom>
        </p:spPr>
        <p:txBody>
          <a:bodyPr lIns="0" rIns="0" tIns="0" bIns="0" anchor="ctr"/>
          <a:p>
            <a:pPr marL="342720" indent="-342720"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50292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04324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2920" y="4053960"/>
            <a:ext cx="885996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02920" y="4053960"/>
            <a:ext cx="885996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504324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50292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pic>
        <p:nvPicPr>
          <p:cNvPr id="77" name="" descr=""/>
          <p:cNvPicPr/>
          <p:nvPr/>
        </p:nvPicPr>
        <p:blipFill>
          <a:blip r:embed="rId2"/>
          <a:stretch/>
        </p:blipFill>
        <p:spPr>
          <a:xfrm>
            <a:off x="2190600" y="1768320"/>
            <a:ext cx="5483880" cy="4375440"/>
          </a:xfrm>
          <a:prstGeom prst="rect">
            <a:avLst/>
          </a:prstGeom>
          <a:ln>
            <a:noFill/>
          </a:ln>
        </p:spPr>
      </p:pic>
      <p:pic>
        <p:nvPicPr>
          <p:cNvPr id="78" name="" descr=""/>
          <p:cNvPicPr/>
          <p:nvPr/>
        </p:nvPicPr>
        <p:blipFill>
          <a:blip r:embed="rId3"/>
          <a:stretch/>
        </p:blipFill>
        <p:spPr>
          <a:xfrm>
            <a:off x="2190600" y="1768320"/>
            <a:ext cx="5483880" cy="437544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0" bIns="0" anchor="ctr"/>
          <a:p>
            <a:pPr marL="342720" indent="-342720"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ubTitle"/>
          </p:nvPr>
        </p:nvSpPr>
        <p:spPr>
          <a:xfrm>
            <a:off x="502920" y="301320"/>
            <a:ext cx="8342280" cy="5806800"/>
          </a:xfrm>
          <a:prstGeom prst="rect">
            <a:avLst/>
          </a:prstGeom>
        </p:spPr>
        <p:txBody>
          <a:bodyPr lIns="0" rIns="0" tIns="0" bIns="0" anchor="ctr"/>
          <a:p>
            <a:pPr marL="342720" indent="-342720"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50292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504324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502920" y="4053960"/>
            <a:ext cx="885996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502920" y="4053960"/>
            <a:ext cx="885996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504324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12" name="PlaceHolder 5"/>
          <p:cNvSpPr>
            <a:spLocks noGrp="1"/>
          </p:cNvSpPr>
          <p:nvPr>
            <p:ph type="body"/>
          </p:nvPr>
        </p:nvSpPr>
        <p:spPr>
          <a:xfrm>
            <a:off x="50292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pic>
        <p:nvPicPr>
          <p:cNvPr id="116" name="" descr=""/>
          <p:cNvPicPr/>
          <p:nvPr/>
        </p:nvPicPr>
        <p:blipFill>
          <a:blip r:embed="rId2"/>
          <a:stretch/>
        </p:blipFill>
        <p:spPr>
          <a:xfrm>
            <a:off x="2190600" y="1768320"/>
            <a:ext cx="5483880" cy="4375440"/>
          </a:xfrm>
          <a:prstGeom prst="rect">
            <a:avLst/>
          </a:prstGeom>
          <a:ln>
            <a:noFill/>
          </a:ln>
        </p:spPr>
      </p:pic>
      <p:pic>
        <p:nvPicPr>
          <p:cNvPr id="117" name="" descr=""/>
          <p:cNvPicPr/>
          <p:nvPr/>
        </p:nvPicPr>
        <p:blipFill>
          <a:blip r:embed="rId3"/>
          <a:stretch/>
        </p:blipFill>
        <p:spPr>
          <a:xfrm>
            <a:off x="2190600" y="1768320"/>
            <a:ext cx="5483880" cy="437544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906156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cs-CZ" sz="4400" spc="-1">
                <a:latin typeface="Arial"/>
              </a:rPr>
              <a:t>Klikněte pro úpravu formátu textu nadpisu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9061560" cy="4375440"/>
          </a:xfrm>
          <a:prstGeom prst="rect">
            <a:avLst/>
          </a:prstGeom>
        </p:spPr>
        <p:txBody>
          <a:bodyPr lIns="0" rIns="0" tIns="28080" bIns="0"/>
          <a:p>
            <a:pPr marL="342720" indent="-342720"/>
            <a:r>
              <a:rPr lang="cs-CZ" sz="3200" spc="-1">
                <a:latin typeface="Arial"/>
              </a:rPr>
              <a:t>Klikněte pro úpravu formátu textu osnovy</a:t>
            </a:r>
            <a:endParaRPr/>
          </a:p>
          <a:p>
            <a:pPr lvl="1" marL="742680" indent="-285480"/>
            <a:r>
              <a:rPr lang="cs-CZ" sz="2800" spc="-1">
                <a:latin typeface="Arial"/>
              </a:rPr>
              <a:t>Druhá úroveň</a:t>
            </a:r>
            <a:endParaRPr/>
          </a:p>
          <a:p>
            <a:pPr lvl="2" marL="1143000" indent="-228600">
              <a:buFont typeface="Times New Roman"/>
              <a:buChar char="•"/>
            </a:pPr>
            <a:r>
              <a:rPr lang="cs-CZ" sz="2400" spc="-1">
                <a:latin typeface="Arial"/>
              </a:rPr>
              <a:t>Třetí úroveň</a:t>
            </a:r>
            <a:endParaRPr/>
          </a:p>
          <a:p>
            <a:pPr lvl="3" marL="1600200" indent="-228600">
              <a:buFont typeface="Times New Roman"/>
              <a:buChar char="–"/>
            </a:pPr>
            <a:r>
              <a:rPr lang="cs-CZ" sz="2000" spc="-1">
                <a:latin typeface="Arial"/>
              </a:rPr>
              <a:t>Čtvrtá úroveň osnovy</a:t>
            </a:r>
            <a:endParaRPr/>
          </a:p>
          <a:p>
            <a:pPr lvl="4" marL="2057400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Pátá úroveň osnovy</a:t>
            </a:r>
            <a:endParaRPr/>
          </a:p>
          <a:p>
            <a:pPr lvl="5" marL="2057400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Šestá úroveň</a:t>
            </a:r>
            <a:endParaRPr/>
          </a:p>
          <a:p>
            <a:pPr lvl="6" marL="2057400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Sedmá úroveň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2920" y="6886440"/>
            <a:ext cx="2338200" cy="511200"/>
          </a:xfrm>
          <a:prstGeom prst="rect">
            <a:avLst/>
          </a:prstGeom>
        </p:spPr>
        <p:txBody>
          <a:bodyPr lIns="0" rIns="0" tIns="0" bIns="0"/>
          <a:p>
            <a:pPr/>
            <a:r>
              <a:rPr lang="cs-CZ" sz="1800" spc="-1">
                <a:latin typeface="Arial"/>
              </a:rPr>
              <a:t>&lt;datum/čas&gt;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8080" y="6886440"/>
            <a:ext cx="3186000" cy="511200"/>
          </a:xfrm>
          <a:prstGeom prst="rect">
            <a:avLst/>
          </a:prstGeom>
        </p:spPr>
        <p:txBody>
          <a:bodyPr lIns="0" rIns="0" tIns="0" bIns="0"/>
          <a:p>
            <a:pPr/>
            <a:r>
              <a:rPr lang="cs-CZ" sz="1800" spc="-1">
                <a:latin typeface="Arial"/>
              </a:rPr>
              <a:t>&lt;zápatí&gt;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720" y="6886440"/>
            <a:ext cx="2338560" cy="511200"/>
          </a:xfrm>
          <a:prstGeom prst="rect">
            <a:avLst/>
          </a:prstGeom>
        </p:spPr>
        <p:txBody>
          <a:bodyPr lIns="0" rIns="0" tIns="0" bIns="0"/>
          <a:p>
            <a:pPr/>
            <a:fld id="{CB8D8CC1-56EC-4BD9-9426-AF9E1AC92C90}" type="slidenum">
              <a:rPr lang="cs-CZ" sz="1800" spc="-1">
                <a:latin typeface="Arial"/>
              </a:rPr>
              <a:t>&lt;číslo&gt;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8920" cy="7554960"/>
          </a:xfrm>
          <a:prstGeom prst="rect">
            <a:avLst/>
          </a:prstGeom>
          <a:ln>
            <a:noFill/>
          </a:ln>
        </p:spPr>
      </p:pic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cs-CZ" sz="4400" spc="-1">
                <a:latin typeface="Times New Roman"/>
              </a:rPr>
              <a:t>Klikněte pro úpravu formátu textu nadpisu</a:t>
            </a:r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pPr marL="342720" indent="-342720"/>
            <a:r>
              <a:rPr lang="cs-CZ" sz="3200" spc="-1">
                <a:latin typeface="Times New Roman"/>
              </a:rPr>
              <a:t>Klikněte pro úpravu formátu textu osnovy</a:t>
            </a:r>
            <a:endParaRPr/>
          </a:p>
          <a:p>
            <a:pPr lvl="1" marL="742680" indent="-285480"/>
            <a:r>
              <a:rPr lang="cs-CZ" sz="2800" spc="-1">
                <a:latin typeface="Arial"/>
              </a:rPr>
              <a:t>Druhá úroveň</a:t>
            </a:r>
            <a:endParaRPr/>
          </a:p>
          <a:p>
            <a:pPr lvl="2" marL="1143000" indent="-228600">
              <a:buFont typeface="Times New Roman"/>
              <a:buChar char="•"/>
            </a:pPr>
            <a:r>
              <a:rPr lang="cs-CZ" sz="2400" spc="-1">
                <a:latin typeface="Arial"/>
              </a:rPr>
              <a:t>Třetí úroveň</a:t>
            </a:r>
            <a:endParaRPr/>
          </a:p>
          <a:p>
            <a:pPr lvl="3" marL="1600200" indent="-228600">
              <a:buFont typeface="Times New Roman"/>
              <a:buChar char="–"/>
            </a:pPr>
            <a:r>
              <a:rPr lang="cs-CZ" sz="2000" spc="-1">
                <a:latin typeface="Arial"/>
              </a:rPr>
              <a:t>Čtvrtá úroveň osnovy</a:t>
            </a:r>
            <a:endParaRPr/>
          </a:p>
          <a:p>
            <a:pPr lvl="4" marL="2057400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Pátá úroveň osnovy</a:t>
            </a:r>
            <a:endParaRPr/>
          </a:p>
          <a:p>
            <a:pPr lvl="5" marL="2057400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Šestá úroveň</a:t>
            </a:r>
            <a:endParaRPr/>
          </a:p>
          <a:p>
            <a:pPr lvl="6" marL="2057400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Sedmá úroveň</a:t>
            </a:r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dt"/>
          </p:nvPr>
        </p:nvSpPr>
        <p:spPr>
          <a:xfrm>
            <a:off x="502920" y="6886440"/>
            <a:ext cx="2338200" cy="511200"/>
          </a:xfrm>
          <a:prstGeom prst="rect">
            <a:avLst/>
          </a:prstGeom>
        </p:spPr>
        <p:txBody>
          <a:bodyPr lIns="0" rIns="0" tIns="0" bIns="0"/>
          <a:p>
            <a:pPr>
              <a:lnSpc>
                <a:spcPct val="95000"/>
              </a:lnSpc>
            </a:pPr>
            <a:r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&lt;datum/čas&gt;</a:t>
            </a:r>
            <a:endParaRPr/>
          </a:p>
        </p:txBody>
      </p:sp>
      <p:sp>
        <p:nvSpPr>
          <p:cNvPr id="43" name="PlaceHolder 4"/>
          <p:cNvSpPr>
            <a:spLocks noGrp="1"/>
          </p:cNvSpPr>
          <p:nvPr>
            <p:ph type="ftr"/>
          </p:nvPr>
        </p:nvSpPr>
        <p:spPr>
          <a:xfrm>
            <a:off x="3448080" y="6886440"/>
            <a:ext cx="3186000" cy="511200"/>
          </a:xfrm>
          <a:prstGeom prst="rect">
            <a:avLst/>
          </a:prstGeom>
        </p:spPr>
        <p:txBody>
          <a:bodyPr lIns="0" rIns="0" tIns="0" bIns="0"/>
          <a:p>
            <a:pPr algn="ctr">
              <a:lnSpc>
                <a:spcPct val="95000"/>
              </a:lnSpc>
            </a:pPr>
            <a:r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&lt;zápatí&gt;</a:t>
            </a:r>
            <a:endParaRPr/>
          </a:p>
        </p:txBody>
      </p:sp>
      <p:sp>
        <p:nvSpPr>
          <p:cNvPr id="44" name="PlaceHolder 5"/>
          <p:cNvSpPr>
            <a:spLocks noGrp="1"/>
          </p:cNvSpPr>
          <p:nvPr>
            <p:ph type="sldNum"/>
          </p:nvPr>
        </p:nvSpPr>
        <p:spPr>
          <a:xfrm>
            <a:off x="7227720" y="6886440"/>
            <a:ext cx="2338560" cy="511200"/>
          </a:xfrm>
          <a:prstGeom prst="rect">
            <a:avLst/>
          </a:prstGeom>
        </p:spPr>
        <p:txBody>
          <a:bodyPr lIns="0" rIns="0" tIns="0" bIns="0"/>
          <a:p>
            <a:pPr algn="r">
              <a:lnSpc>
                <a:spcPct val="95000"/>
              </a:lnSpc>
            </a:pPr>
            <a:fld id="{DAC54FE9-7DAC-4C07-886A-D8255F6E8B15}" type="slidenum"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&lt;číslo&gt;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cs-CZ" sz="4400" spc="-1">
                <a:latin typeface="Arial"/>
              </a:rPr>
              <a:t>Klikněte pro úpravu formátu textu nadpisu</a:t>
            </a:r>
            <a:endParaRPr/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pPr marL="342720" indent="-342720"/>
            <a:r>
              <a:rPr lang="cs-CZ" sz="3200" spc="-1">
                <a:latin typeface="Arial"/>
              </a:rPr>
              <a:t>Klikněte pro úpravu formátu textu osnovy</a:t>
            </a:r>
            <a:endParaRPr/>
          </a:p>
          <a:p>
            <a:pPr lvl="1" marL="742680" indent="-285480"/>
            <a:r>
              <a:rPr lang="cs-CZ" sz="2800" spc="-1">
                <a:latin typeface="Arial"/>
              </a:rPr>
              <a:t>Druhá úroveň</a:t>
            </a:r>
            <a:endParaRPr/>
          </a:p>
          <a:p>
            <a:pPr lvl="2" marL="1143000" indent="-228600">
              <a:buFont typeface="Times New Roman"/>
              <a:buChar char="•"/>
            </a:pPr>
            <a:r>
              <a:rPr lang="cs-CZ" sz="2400" spc="-1">
                <a:latin typeface="Arial"/>
              </a:rPr>
              <a:t>Třetí úroveň</a:t>
            </a:r>
            <a:endParaRPr/>
          </a:p>
          <a:p>
            <a:pPr lvl="3" marL="1600200" indent="-228600">
              <a:buFont typeface="Times New Roman"/>
              <a:buChar char="–"/>
            </a:pPr>
            <a:r>
              <a:rPr lang="cs-CZ" sz="2000" spc="-1">
                <a:latin typeface="Arial"/>
              </a:rPr>
              <a:t>Čtvrtá úroveň osnovy</a:t>
            </a:r>
            <a:endParaRPr/>
          </a:p>
          <a:p>
            <a:pPr lvl="4" marL="2057400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Pátá úroveň osnovy</a:t>
            </a:r>
            <a:endParaRPr/>
          </a:p>
          <a:p>
            <a:pPr lvl="5" marL="2057400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Šestá úroveň</a:t>
            </a:r>
            <a:endParaRPr/>
          </a:p>
          <a:p>
            <a:pPr lvl="6" marL="2057400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Sedmá úroveň</a:t>
            </a:r>
            <a:endParaRPr/>
          </a:p>
        </p:txBody>
      </p:sp>
      <p:sp>
        <p:nvSpPr>
          <p:cNvPr id="81" name="PlaceHolder 3"/>
          <p:cNvSpPr>
            <a:spLocks noGrp="1"/>
          </p:cNvSpPr>
          <p:nvPr>
            <p:ph type="dt"/>
          </p:nvPr>
        </p:nvSpPr>
        <p:spPr>
          <a:xfrm>
            <a:off x="502920" y="6886440"/>
            <a:ext cx="2338200" cy="511200"/>
          </a:xfrm>
          <a:prstGeom prst="rect">
            <a:avLst/>
          </a:prstGeom>
        </p:spPr>
        <p:txBody>
          <a:bodyPr lIns="0" rIns="0" tIns="0" bIns="0"/>
          <a:p>
            <a:pPr>
              <a:lnSpc>
                <a:spcPct val="95000"/>
              </a:lnSpc>
            </a:pPr>
            <a:r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&lt;datum/čas&gt;</a:t>
            </a:r>
            <a:endParaRPr/>
          </a:p>
        </p:txBody>
      </p:sp>
      <p:sp>
        <p:nvSpPr>
          <p:cNvPr id="82" name="PlaceHolder 4"/>
          <p:cNvSpPr>
            <a:spLocks noGrp="1"/>
          </p:cNvSpPr>
          <p:nvPr>
            <p:ph type="ftr"/>
          </p:nvPr>
        </p:nvSpPr>
        <p:spPr>
          <a:xfrm>
            <a:off x="3448080" y="6886440"/>
            <a:ext cx="3186000" cy="511200"/>
          </a:xfrm>
          <a:prstGeom prst="rect">
            <a:avLst/>
          </a:prstGeom>
        </p:spPr>
        <p:txBody>
          <a:bodyPr lIns="0" rIns="0" tIns="0" bIns="0"/>
          <a:p>
            <a:pPr algn="ctr">
              <a:lnSpc>
                <a:spcPct val="95000"/>
              </a:lnSpc>
            </a:pPr>
            <a:r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&lt;zápatí&gt;</a:t>
            </a:r>
            <a:endParaRPr/>
          </a:p>
        </p:txBody>
      </p:sp>
      <p:sp>
        <p:nvSpPr>
          <p:cNvPr id="83" name="PlaceHolder 5"/>
          <p:cNvSpPr>
            <a:spLocks noGrp="1"/>
          </p:cNvSpPr>
          <p:nvPr>
            <p:ph type="sldNum"/>
          </p:nvPr>
        </p:nvSpPr>
        <p:spPr>
          <a:xfrm>
            <a:off x="7227720" y="6886440"/>
            <a:ext cx="2338560" cy="511200"/>
          </a:xfrm>
          <a:prstGeom prst="rect">
            <a:avLst/>
          </a:prstGeom>
        </p:spPr>
        <p:txBody>
          <a:bodyPr lIns="0" rIns="0" tIns="0" bIns="0"/>
          <a:p>
            <a:pPr algn="r">
              <a:lnSpc>
                <a:spcPct val="95000"/>
              </a:lnSpc>
            </a:pPr>
            <a:fld id="{1ACEB4AF-5D72-47E6-AEEB-088EAD681A8B}" type="slidenum"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&lt;číslo&gt;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5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15.xml"/><Relationship Id="rId4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15.xml"/><Relationship Id="rId4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5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15.xml"/><Relationship Id="rId3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5.xml"/><Relationship Id="rId3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15.xml"/><Relationship Id="rId3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15.xml"/><Relationship Id="rId3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431640" y="144360"/>
            <a:ext cx="9360000" cy="11019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67680" bIns="45000"/>
          <a:p>
            <a:pPr>
              <a:lnSpc>
                <a:spcPct val="95000"/>
              </a:lnSpc>
            </a:pPr>
            <a:r>
              <a:rPr lang="cs-CZ" sz="3600" spc="-1">
                <a:solidFill>
                  <a:srgbClr val="000000"/>
                </a:solidFill>
                <a:latin typeface="Times New Roman"/>
              </a:rPr>
              <a:t>Základy genealogie – aneb jak sestavit rodokmen</a:t>
            </a:r>
            <a:endParaRPr/>
          </a:p>
          <a:p>
            <a:pPr>
              <a:lnSpc>
                <a:spcPct val="95000"/>
              </a:lnSpc>
            </a:pPr>
            <a:r>
              <a:rPr lang="cs-CZ" sz="3600" spc="-1">
                <a:solidFill>
                  <a:srgbClr val="000000"/>
                </a:solidFill>
                <a:latin typeface="Times New Roman"/>
              </a:rPr>
              <a:t>                                 </a:t>
            </a:r>
            <a:r>
              <a:rPr lang="cs-CZ" sz="3600" spc="-1">
                <a:solidFill>
                  <a:srgbClr val="000000"/>
                </a:solidFill>
                <a:latin typeface="Times New Roman"/>
              </a:rPr>
              <a:t>5.</a:t>
            </a:r>
            <a:endParaRPr/>
          </a:p>
        </p:txBody>
      </p:sp>
      <p:sp>
        <p:nvSpPr>
          <p:cNvPr id="130" name="CustomShape 2"/>
          <p:cNvSpPr/>
          <p:nvPr/>
        </p:nvSpPr>
        <p:spPr>
          <a:xfrm>
            <a:off x="431640" y="2879640"/>
            <a:ext cx="9360000" cy="7956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93000"/>
              </a:lnSpc>
            </a:pPr>
            <a:r>
              <a:rPr b="1" lang="cs-CZ" sz="2400" spc="-1">
                <a:solidFill>
                  <a:srgbClr val="7e0021"/>
                </a:solidFill>
                <a:latin typeface="Times New Roman"/>
              </a:rPr>
              <a:t>Písmo, jeho vývoj, používání v genealogických zápisech, příklady textů, pravopis</a:t>
            </a:r>
            <a:endParaRPr/>
          </a:p>
        </p:txBody>
      </p:sp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Shape 1"/>
          <p:cNvSpPr txBox="1"/>
          <p:nvPr/>
        </p:nvSpPr>
        <p:spPr>
          <a:xfrm>
            <a:off x="502920" y="225360"/>
            <a:ext cx="8351640" cy="946080"/>
          </a:xfrm>
          <a:prstGeom prst="rect">
            <a:avLst/>
          </a:prstGeom>
          <a:noFill/>
          <a:ln>
            <a:noFill/>
          </a:ln>
        </p:spPr>
        <p:txBody>
          <a:bodyPr lIns="0" rIns="0" tIns="11520" bIns="0" anchor="ctr"/>
          <a:p>
            <a:pPr algn="ctr">
              <a:lnSpc>
                <a:spcPct val="95000"/>
              </a:lnSpc>
            </a:pPr>
            <a:r>
              <a:rPr lang="cs-CZ" sz="1800" spc="-1">
                <a:solidFill>
                  <a:srgbClr val="000000"/>
                </a:solidFill>
                <a:latin typeface="Times New Roman"/>
              </a:rPr>
              <a:t>Základní pojmy a historie</a:t>
            </a:r>
            <a:endParaRPr/>
          </a:p>
        </p:txBody>
      </p:sp>
      <p:sp>
        <p:nvSpPr>
          <p:cNvPr id="132" name="TextShape 2"/>
          <p:cNvSpPr txBox="1"/>
          <p:nvPr/>
        </p:nvSpPr>
        <p:spPr>
          <a:xfrm>
            <a:off x="502920" y="1768320"/>
            <a:ext cx="9288360" cy="4384800"/>
          </a:xfrm>
          <a:prstGeom prst="rect">
            <a:avLst/>
          </a:prstGeom>
          <a:noFill/>
          <a:ln>
            <a:noFill/>
          </a:ln>
        </p:spPr>
        <p:txBody>
          <a:bodyPr lIns="0" rIns="0" tIns="12600" bIns="0"/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Písmem se zabývá pomocná historická věda – paleografie (původ palaia grafé „staré písmo“)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Paleografie starověká, středověká a novověká, další dělení dle zkoumaného písma (latinská, ruská, řecká, arabská...)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Dělení písma dle velikosti: písmo majuskulní a minuskulní ( majuskula – stejně velká písmena -  2-linky, minuskula – trojí rozměr – 4 linky. První latinské písmo, které Římané přejali prostřednictvím Etrusků od Řeků bylo majuskulní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Dělení písma dle způsobu užití: knižní a zběžné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      </a:t>
            </a:r>
            <a:r>
              <a:rPr lang="cs-CZ" sz="2000" spc="-1">
                <a:solidFill>
                  <a:srgbClr val="000000"/>
                </a:solidFill>
                <a:latin typeface="Times New Roman"/>
              </a:rPr>
              <a:t>knižní – krasopisné, stojaté, estetické  - majuskulní i minuskulní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     </a:t>
            </a:r>
            <a:r>
              <a:rPr lang="cs-CZ" sz="2000" spc="-1">
                <a:solidFill>
                  <a:srgbClr val="000000"/>
                </a:solidFill>
                <a:latin typeface="Times New Roman"/>
              </a:rPr>
              <a:t>zběžné – psané, kurzivní, spojené, zjednodušené, nakloněné , méně úhledné a na čtení obtížnější</a:t>
            </a:r>
            <a:endParaRPr/>
          </a:p>
        </p:txBody>
      </p:sp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Shape 1"/>
          <p:cNvSpPr txBox="1"/>
          <p:nvPr/>
        </p:nvSpPr>
        <p:spPr>
          <a:xfrm>
            <a:off x="502920" y="301320"/>
            <a:ext cx="8348760" cy="12589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lang="cs-CZ" sz="4400" spc="-1">
                <a:latin typeface="Times New Roman"/>
              </a:rPr>
              <a:t>Majuskula - minuskula</a:t>
            </a:r>
            <a:endParaRPr/>
          </a:p>
        </p:txBody>
      </p:sp>
      <p:pic>
        <p:nvPicPr>
          <p:cNvPr id="134" name="" descr=""/>
          <p:cNvPicPr/>
          <p:nvPr/>
        </p:nvPicPr>
        <p:blipFill>
          <a:blip r:embed="rId1"/>
          <a:stretch/>
        </p:blipFill>
        <p:spPr>
          <a:xfrm>
            <a:off x="1152360" y="1814400"/>
            <a:ext cx="7418520" cy="55292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Shape 1"/>
          <p:cNvSpPr txBox="1"/>
          <p:nvPr/>
        </p:nvSpPr>
        <p:spPr>
          <a:xfrm>
            <a:off x="502920" y="225360"/>
            <a:ext cx="8351640" cy="946080"/>
          </a:xfrm>
          <a:prstGeom prst="rect">
            <a:avLst/>
          </a:prstGeom>
          <a:noFill/>
          <a:ln>
            <a:noFill/>
          </a:ln>
        </p:spPr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Vývoj latinského písma - přehled</a:t>
            </a:r>
            <a:endParaRPr/>
          </a:p>
        </p:txBody>
      </p:sp>
      <p:sp>
        <p:nvSpPr>
          <p:cNvPr id="136" name="TextShape 2"/>
          <p:cNvSpPr txBox="1"/>
          <p:nvPr/>
        </p:nvSpPr>
        <p:spPr>
          <a:xfrm>
            <a:off x="502920" y="1768320"/>
            <a:ext cx="8869320" cy="4384800"/>
          </a:xfrm>
          <a:prstGeom prst="rect">
            <a:avLst/>
          </a:prstGeom>
          <a:noFill/>
          <a:ln>
            <a:noFill/>
          </a:ln>
        </p:spPr>
        <p:txBody>
          <a:bodyPr lIns="0" rIns="0" tIns="12600" bIns="0"/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Archaické období: poč. existence – 2.stol př.n.l.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Římské či antické období: 2.stol.př.n.l. - 5. stol. n.l.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Románské či raně středověké:  5. – 12. stol. n.l.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Gotické či pozdně středověké:  12. – 15. století 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Humanistické a novogotické: 15. století – současnost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Počátky 16. století -  přechod v novogotické písmo 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Konec 18. století -  používání německého novogotického písma tzv. kurentu (Kurentschrift). Použití hlavně Německo i ostatní středoevropské země. Použití i českých textech do 2.poloviny 19. století (matriky 1867), v německých textech až do roku 1941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Od 16. století souběžné používání humanistického písma (humanistica cursiva), ze kterého se vyvinula dnešní latinka</a:t>
            </a:r>
            <a:endParaRPr/>
          </a:p>
        </p:txBody>
      </p:sp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Shape 1"/>
          <p:cNvSpPr txBox="1"/>
          <p:nvPr/>
        </p:nvSpPr>
        <p:spPr>
          <a:xfrm>
            <a:off x="502920" y="225360"/>
            <a:ext cx="8351640" cy="946080"/>
          </a:xfrm>
          <a:prstGeom prst="rect">
            <a:avLst/>
          </a:prstGeom>
          <a:noFill/>
          <a:ln>
            <a:noFill/>
          </a:ln>
        </p:spPr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Příklady gotického písma</a:t>
            </a:r>
            <a:endParaRPr/>
          </a:p>
        </p:txBody>
      </p:sp>
      <p:pic>
        <p:nvPicPr>
          <p:cNvPr id="138" name="" descr=""/>
          <p:cNvPicPr/>
          <p:nvPr/>
        </p:nvPicPr>
        <p:blipFill>
          <a:blip r:embed="rId1"/>
          <a:stretch/>
        </p:blipFill>
        <p:spPr>
          <a:xfrm>
            <a:off x="503280" y="1622520"/>
            <a:ext cx="5256000" cy="1977840"/>
          </a:xfrm>
          <a:prstGeom prst="rect">
            <a:avLst/>
          </a:prstGeom>
          <a:ln>
            <a:noFill/>
          </a:ln>
        </p:spPr>
      </p:pic>
      <p:sp>
        <p:nvSpPr>
          <p:cNvPr id="139" name="CustomShape 2"/>
          <p:cNvSpPr/>
          <p:nvPr/>
        </p:nvSpPr>
        <p:spPr>
          <a:xfrm>
            <a:off x="5975280" y="2317680"/>
            <a:ext cx="3600360" cy="3463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60840" bIns="45000"/>
          <a:p>
            <a:pPr>
              <a:lnSpc>
                <a:spcPct val="93000"/>
              </a:lnSpc>
            </a:pPr>
            <a:r>
              <a:rPr lang="cs-CZ" sz="1800" spc="-1">
                <a:solidFill>
                  <a:srgbClr val="000000"/>
                </a:solidFill>
                <a:latin typeface="Arial"/>
              </a:rPr>
              <a:t>Gotická kurzíva – 1.pol. 14.století</a:t>
            </a:r>
            <a:endParaRPr/>
          </a:p>
        </p:txBody>
      </p:sp>
      <p:pic>
        <p:nvPicPr>
          <p:cNvPr id="140" name="" descr=""/>
          <p:cNvPicPr/>
          <p:nvPr/>
        </p:nvPicPr>
        <p:blipFill>
          <a:blip r:embed="rId2"/>
          <a:stretch/>
        </p:blipFill>
        <p:spPr>
          <a:xfrm>
            <a:off x="503280" y="3887640"/>
            <a:ext cx="5256000" cy="1656000"/>
          </a:xfrm>
          <a:prstGeom prst="rect">
            <a:avLst/>
          </a:prstGeom>
          <a:ln>
            <a:noFill/>
          </a:ln>
        </p:spPr>
      </p:pic>
      <p:sp>
        <p:nvSpPr>
          <p:cNvPr id="141" name="CustomShape 3"/>
          <p:cNvSpPr/>
          <p:nvPr/>
        </p:nvSpPr>
        <p:spPr>
          <a:xfrm>
            <a:off x="5904000" y="4692600"/>
            <a:ext cx="3959280" cy="3459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60840" bIns="45000"/>
          <a:p>
            <a:pPr>
              <a:lnSpc>
                <a:spcPct val="93000"/>
              </a:lnSpc>
            </a:pPr>
            <a:r>
              <a:rPr lang="cs-CZ" sz="1800" spc="-1">
                <a:solidFill>
                  <a:srgbClr val="000000"/>
                </a:solidFill>
                <a:latin typeface="Arial"/>
              </a:rPr>
              <a:t>Gotická kurziva – 70. léta 15. století</a:t>
            </a:r>
            <a:endParaRPr/>
          </a:p>
        </p:txBody>
      </p:sp>
    </p:spTree>
  </p:cSld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502920" y="225360"/>
            <a:ext cx="8351640" cy="946080"/>
          </a:xfrm>
          <a:prstGeom prst="rect">
            <a:avLst/>
          </a:prstGeom>
          <a:noFill/>
          <a:ln>
            <a:noFill/>
          </a:ln>
        </p:spPr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Novogotické písmo</a:t>
            </a:r>
            <a:endParaRPr/>
          </a:p>
        </p:txBody>
      </p:sp>
      <p:sp>
        <p:nvSpPr>
          <p:cNvPr id="143" name="TextShape 2"/>
          <p:cNvSpPr txBox="1"/>
          <p:nvPr/>
        </p:nvSpPr>
        <p:spPr>
          <a:xfrm>
            <a:off x="502920" y="1768320"/>
            <a:ext cx="8869320" cy="4384800"/>
          </a:xfrm>
          <a:prstGeom prst="rect">
            <a:avLst/>
          </a:prstGeom>
          <a:noFill/>
          <a:ln>
            <a:noFill/>
          </a:ln>
        </p:spPr>
        <p:txBody>
          <a:bodyPr lIns="0" rIns="0" tIns="11520" bIns="0"/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800" spc="-1">
                <a:solidFill>
                  <a:srgbClr val="000000"/>
                </a:solidFill>
                <a:latin typeface="Times New Roman"/>
              </a:rPr>
              <a:t>Vyvinulo se z gotického písma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800" spc="-1">
                <a:solidFill>
                  <a:srgbClr val="000000"/>
                </a:solidFill>
                <a:latin typeface="Times New Roman"/>
              </a:rPr>
              <a:t>Rozdělení : 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800" spc="-1">
                <a:solidFill>
                  <a:srgbClr val="000000"/>
                </a:solidFill>
                <a:latin typeface="Times New Roman"/>
              </a:rPr>
              <a:t>a) tištěné (švabach – 80. léta 15. století – přechod mezi gotickým a novogotickým písmem, fraktura, švabach použit pro tisk Bible kralické 1579 - 1594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800" spc="-1">
                <a:solidFill>
                  <a:srgbClr val="000000"/>
                </a:solidFill>
                <a:latin typeface="Times New Roman"/>
              </a:rPr>
              <a:t>b) psací (kreslené, polokurzivní, kurzivní) – české texty 16. - 18. století, německé texty Kurrentschrift (lat. currere – běžet), základní typy - fraktura, kanzlei, kurent, od konce 18. století kurent zcela převládl</a:t>
            </a:r>
            <a:endParaRPr/>
          </a:p>
        </p:txBody>
      </p:sp>
    </p:spTree>
  </p:cSld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Shape 1"/>
          <p:cNvSpPr txBox="1"/>
          <p:nvPr/>
        </p:nvSpPr>
        <p:spPr>
          <a:xfrm>
            <a:off x="502920" y="301320"/>
            <a:ext cx="8348760" cy="12589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lang="cs-CZ" sz="4400" spc="-1">
                <a:latin typeface="Times New Roman"/>
              </a:rPr>
              <a:t>Švabach - fraktura</a:t>
            </a:r>
            <a:endParaRPr/>
          </a:p>
        </p:txBody>
      </p:sp>
      <p:pic>
        <p:nvPicPr>
          <p:cNvPr id="145" name="" descr=""/>
          <p:cNvPicPr/>
          <p:nvPr/>
        </p:nvPicPr>
        <p:blipFill>
          <a:blip r:embed="rId1"/>
          <a:stretch/>
        </p:blipFill>
        <p:spPr>
          <a:xfrm>
            <a:off x="503280" y="2160720"/>
            <a:ext cx="4032360" cy="4032000"/>
          </a:xfrm>
          <a:prstGeom prst="rect">
            <a:avLst/>
          </a:prstGeom>
          <a:ln>
            <a:noFill/>
          </a:ln>
        </p:spPr>
      </p:pic>
      <p:pic>
        <p:nvPicPr>
          <p:cNvPr id="146" name="" descr=""/>
          <p:cNvPicPr/>
          <p:nvPr/>
        </p:nvPicPr>
        <p:blipFill>
          <a:blip r:embed="rId2"/>
          <a:stretch/>
        </p:blipFill>
        <p:spPr>
          <a:xfrm>
            <a:off x="5472000" y="2160720"/>
            <a:ext cx="4032360" cy="4032000"/>
          </a:xfrm>
          <a:prstGeom prst="rect">
            <a:avLst/>
          </a:prstGeom>
          <a:ln>
            <a:noFill/>
          </a:ln>
        </p:spPr>
      </p:pic>
      <p:sp>
        <p:nvSpPr>
          <p:cNvPr id="147" name="CustomShape 2"/>
          <p:cNvSpPr/>
          <p:nvPr/>
        </p:nvSpPr>
        <p:spPr>
          <a:xfrm>
            <a:off x="2016000" y="6435720"/>
            <a:ext cx="6264360" cy="8748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/>
            <a:r>
              <a:rPr lang="cs-CZ" sz="1800" spc="-1">
                <a:latin typeface="Arial"/>
              </a:rPr>
              <a:t>České země švabach až do 19 století, německá oblast fraktura, v lidové češtině se tak označují všechna novogotická písma i psaný kurent</a:t>
            </a:r>
            <a:endParaRPr/>
          </a:p>
        </p:txBody>
      </p:sp>
    </p:spTree>
  </p:cSld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" descr=""/>
          <p:cNvPicPr/>
          <p:nvPr/>
        </p:nvPicPr>
        <p:blipFill>
          <a:blip r:embed="rId1"/>
          <a:stretch/>
        </p:blipFill>
        <p:spPr>
          <a:xfrm>
            <a:off x="2232000" y="1800360"/>
            <a:ext cx="5708520" cy="5184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Shape 1"/>
          <p:cNvSpPr txBox="1"/>
          <p:nvPr/>
        </p:nvSpPr>
        <p:spPr>
          <a:xfrm>
            <a:off x="502920" y="301320"/>
            <a:ext cx="8348760" cy="12589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lang="cs-CZ" sz="3200" spc="-1">
                <a:latin typeface="Times New Roman"/>
              </a:rPr>
              <a:t>České novogotické písmo – německý kurent</a:t>
            </a:r>
            <a:endParaRPr/>
          </a:p>
        </p:txBody>
      </p:sp>
      <p:pic>
        <p:nvPicPr>
          <p:cNvPr id="150" name="" descr=""/>
          <p:cNvPicPr/>
          <p:nvPr/>
        </p:nvPicPr>
        <p:blipFill>
          <a:blip r:embed="rId1"/>
          <a:stretch/>
        </p:blipFill>
        <p:spPr>
          <a:xfrm>
            <a:off x="2592360" y="1650960"/>
            <a:ext cx="4608720" cy="5575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Shape 1"/>
          <p:cNvSpPr txBox="1"/>
          <p:nvPr/>
        </p:nvSpPr>
        <p:spPr>
          <a:xfrm>
            <a:off x="502920" y="225360"/>
            <a:ext cx="8351640" cy="946080"/>
          </a:xfrm>
          <a:prstGeom prst="rect">
            <a:avLst/>
          </a:prstGeom>
          <a:noFill/>
          <a:ln>
            <a:noFill/>
          </a:ln>
        </p:spPr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Humanistické písmo </a:t>
            </a:r>
            <a:endParaRPr/>
          </a:p>
        </p:txBody>
      </p:sp>
      <p:sp>
        <p:nvSpPr>
          <p:cNvPr id="152" name="TextShape 2"/>
          <p:cNvSpPr txBox="1"/>
          <p:nvPr/>
        </p:nvSpPr>
        <p:spPr>
          <a:xfrm>
            <a:off x="502920" y="1829880"/>
            <a:ext cx="8869320" cy="978120"/>
          </a:xfrm>
          <a:prstGeom prst="rect">
            <a:avLst/>
          </a:prstGeom>
          <a:noFill/>
          <a:ln>
            <a:noFill/>
          </a:ln>
        </p:spPr>
        <p:txBody>
          <a:bodyPr lIns="0" rIns="0" tIns="12600" bIns="0"/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Vyvinulo se z písma zvaného „karolina“ ( 8. století – Karel Veliký), vyvíjelo se především v Itálii</a:t>
            </a:r>
            <a:endParaRPr/>
          </a:p>
        </p:txBody>
      </p:sp>
      <p:pic>
        <p:nvPicPr>
          <p:cNvPr id="153" name="" descr=""/>
          <p:cNvPicPr/>
          <p:nvPr/>
        </p:nvPicPr>
        <p:blipFill>
          <a:blip r:embed="rId1"/>
          <a:stretch/>
        </p:blipFill>
        <p:spPr>
          <a:xfrm>
            <a:off x="2087640" y="2735280"/>
            <a:ext cx="5184720" cy="40323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Shape 1"/>
          <p:cNvSpPr txBox="1"/>
          <p:nvPr/>
        </p:nvSpPr>
        <p:spPr>
          <a:xfrm>
            <a:off x="502920" y="225360"/>
            <a:ext cx="8351640" cy="946080"/>
          </a:xfrm>
          <a:prstGeom prst="rect">
            <a:avLst/>
          </a:prstGeom>
          <a:noFill/>
          <a:ln>
            <a:noFill/>
          </a:ln>
        </p:spPr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Humanistické písmo</a:t>
            </a:r>
            <a:endParaRPr/>
          </a:p>
        </p:txBody>
      </p:sp>
      <p:sp>
        <p:nvSpPr>
          <p:cNvPr id="155" name="TextShape 2"/>
          <p:cNvSpPr txBox="1"/>
          <p:nvPr/>
        </p:nvSpPr>
        <p:spPr>
          <a:xfrm>
            <a:off x="502920" y="1655280"/>
            <a:ext cx="8869320" cy="3529080"/>
          </a:xfrm>
          <a:prstGeom prst="rect">
            <a:avLst/>
          </a:prstGeom>
          <a:noFill/>
          <a:ln>
            <a:noFill/>
          </a:ln>
        </p:spPr>
        <p:txBody>
          <a:bodyPr lIns="0" rIns="0" tIns="12600" bIns="0"/>
          <a:p>
            <a:pPr marL="431640" indent="-31608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 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Druhy humanistického písma: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a) humanistická minuskula – antikva, brzy zaniklo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b) humanistická polokurziva – italica, ovlivněno papežskou kanceláří v 15. století, celkem dobře čitelné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c) humanistická kurzíva – vývoj z polokurzivy, slova jedním tahem, spojování písmen atd – směr vývoje k latince (17. a 18.stol. F.A,N) 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Číslice – původně výlučně římské (C,L,M,D,X,V,I), od 14 stol. přechod na arabské</a:t>
            </a:r>
            <a:endParaRPr/>
          </a:p>
        </p:txBody>
      </p:sp>
    </p:spTree>
  </p:cSld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Shape 1"/>
          <p:cNvSpPr txBox="1"/>
          <p:nvPr/>
        </p:nvSpPr>
        <p:spPr>
          <a:xfrm>
            <a:off x="502920" y="225360"/>
            <a:ext cx="8351640" cy="946080"/>
          </a:xfrm>
          <a:prstGeom prst="rect">
            <a:avLst/>
          </a:prstGeom>
          <a:noFill/>
          <a:ln>
            <a:noFill/>
          </a:ln>
        </p:spPr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Staré písmo v genealogii</a:t>
            </a:r>
            <a:endParaRPr/>
          </a:p>
        </p:txBody>
      </p:sp>
      <p:sp>
        <p:nvSpPr>
          <p:cNvPr id="157" name="TextShape 2"/>
          <p:cNvSpPr txBox="1"/>
          <p:nvPr/>
        </p:nvSpPr>
        <p:spPr>
          <a:xfrm>
            <a:off x="490320" y="2255400"/>
            <a:ext cx="8869320" cy="3289320"/>
          </a:xfrm>
          <a:prstGeom prst="rect">
            <a:avLst/>
          </a:prstGeom>
          <a:noFill/>
          <a:ln>
            <a:noFill/>
          </a:ln>
        </p:spPr>
        <p:txBody>
          <a:bodyPr lIns="0" rIns="0" tIns="12600" bIns="0"/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S jakým písmem se vlastně rodopisec může potkat? Možno demonstrovat na příkladu matrik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a) 17. století, české zápisy, české novogotické písmo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b) 18. století, české zápisy – novogotické písmo, latinské zápisy - latinka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c) od 1784 Morava, německé zápisy – kurent, Čechy, české zápisy – novogotické písmo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d) od 1867, české zápisy, latinka</a:t>
            </a:r>
            <a:endParaRPr/>
          </a:p>
        </p:txBody>
      </p:sp>
    </p:spTree>
  </p:cSld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Shape 1"/>
          <p:cNvSpPr txBox="1"/>
          <p:nvPr/>
        </p:nvSpPr>
        <p:spPr>
          <a:xfrm>
            <a:off x="502920" y="225360"/>
            <a:ext cx="8351640" cy="946080"/>
          </a:xfrm>
          <a:prstGeom prst="rect">
            <a:avLst/>
          </a:prstGeom>
          <a:noFill/>
          <a:ln>
            <a:noFill/>
          </a:ln>
        </p:spPr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Převod starých textů do současné podoby</a:t>
            </a:r>
            <a:endParaRPr/>
          </a:p>
        </p:txBody>
      </p:sp>
      <p:sp>
        <p:nvSpPr>
          <p:cNvPr id="159" name="TextShape 2"/>
          <p:cNvSpPr txBox="1"/>
          <p:nvPr/>
        </p:nvSpPr>
        <p:spPr>
          <a:xfrm>
            <a:off x="561600" y="1895040"/>
            <a:ext cx="8869320" cy="3289320"/>
          </a:xfrm>
          <a:prstGeom prst="rect">
            <a:avLst/>
          </a:prstGeom>
          <a:noFill/>
          <a:ln>
            <a:noFill/>
          </a:ln>
        </p:spPr>
        <p:txBody>
          <a:bodyPr lIns="0" rIns="0" tIns="12600" bIns="0"/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2 základní způsoby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a) transliterace – písmeno po písmenku ze starého textu pomocí dnes používaných písmen, text se nemění, vše se zachovává vč. zkratek, mezer, spřežek, interpunkce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Transliterace je důležitá při výuce čtení starých textů, není nutno všemu rozumět, ale dobře to přepsat. Pak lze překládat – slovníky atd. Pozor na gramatiku – stará němčina i čeština se liší od dnešní, všeobecná gramatická pravidla neexistoval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Matriky – výhoda, texty se opakují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b) transkripce – převod starého textu do současně používané řeči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Při čtení starých textů není důležitá rychlost, ale kvalita</a:t>
            </a:r>
            <a:endParaRPr/>
          </a:p>
        </p:txBody>
      </p:sp>
    </p:spTree>
  </p:cSld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Shape 1"/>
          <p:cNvSpPr txBox="1"/>
          <p:nvPr/>
        </p:nvSpPr>
        <p:spPr>
          <a:xfrm>
            <a:off x="502920" y="301680"/>
            <a:ext cx="8343720" cy="1254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lang="cs-CZ" sz="2800" spc="-1">
                <a:latin typeface="Times New Roman"/>
              </a:rPr>
              <a:t>Transliterace - transkripce</a:t>
            </a:r>
            <a:endParaRPr/>
          </a:p>
        </p:txBody>
      </p:sp>
      <p:pic>
        <p:nvPicPr>
          <p:cNvPr id="161" name="" descr=""/>
          <p:cNvPicPr/>
          <p:nvPr/>
        </p:nvPicPr>
        <p:blipFill>
          <a:blip r:embed="rId1"/>
          <a:stretch/>
        </p:blipFill>
        <p:spPr>
          <a:xfrm>
            <a:off x="411120" y="2151000"/>
            <a:ext cx="8861400" cy="2148120"/>
          </a:xfrm>
          <a:prstGeom prst="rect">
            <a:avLst/>
          </a:prstGeom>
          <a:ln>
            <a:noFill/>
          </a:ln>
        </p:spPr>
      </p:pic>
      <p:sp>
        <p:nvSpPr>
          <p:cNvPr id="162" name="CustomShape 2"/>
          <p:cNvSpPr/>
          <p:nvPr/>
        </p:nvSpPr>
        <p:spPr>
          <a:xfrm>
            <a:off x="503280" y="4319640"/>
            <a:ext cx="8567640" cy="123804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93000"/>
              </a:lnSpc>
            </a:pPr>
            <a:r>
              <a:rPr lang="en-US" sz="1600" spc="-1">
                <a:latin typeface="Times New Roman"/>
                <a:ea typeface="Arial CE"/>
              </a:rPr>
              <a:t>12 ditto (Februarii Anno 1696)</a:t>
            </a:r>
            <a:endParaRPr/>
          </a:p>
          <a:p>
            <a:pPr>
              <a:lnSpc>
                <a:spcPct val="93000"/>
              </a:lnSpc>
            </a:pPr>
            <a:r>
              <a:rPr lang="en-US" sz="1600" spc="-1">
                <a:latin typeface="Times New Roman"/>
                <a:ea typeface="Arial CE"/>
              </a:rPr>
              <a:t>Potwrzeni Jsau W stav S. Manželstwi Mladenecz </a:t>
            </a:r>
            <a:r>
              <a:rPr b="1" lang="en-US" sz="1600" spc="-1">
                <a:latin typeface="Times New Roman"/>
                <a:ea typeface="Arial CE"/>
              </a:rPr>
              <a:t>Jirzik</a:t>
            </a:r>
            <a:r>
              <a:rPr lang="en-US" sz="1600" spc="-1">
                <a:latin typeface="Times New Roman"/>
                <a:ea typeface="Arial CE"/>
              </a:rPr>
              <a:t> Wlastni Syn Martina Doskoczyla Sauseda Drasowskeho Z dieweczku</a:t>
            </a:r>
            <a:r>
              <a:rPr b="1" lang="en-US" sz="1600" spc="-1">
                <a:latin typeface="Times New Roman"/>
                <a:ea typeface="Arial CE"/>
              </a:rPr>
              <a:t> Barboru</a:t>
            </a:r>
            <a:r>
              <a:rPr lang="en-US" sz="1600" spc="-1">
                <a:latin typeface="Times New Roman"/>
                <a:ea typeface="Arial CE"/>
              </a:rPr>
              <a:t> Pozustalu Czeru po Nebo: Jirzikowi Ambroskowi tež Niekdeyssim Sausedu drasowskym. Testes Jan Lazenskius a Ssimon Panačzek oba z Drasowa. Copul: vt Supra (R.P.B. Nabinger ten Czas Pan Fararz Miest. Tissnowsky a Drasowsky)</a:t>
            </a:r>
            <a:endParaRPr/>
          </a:p>
        </p:txBody>
      </p:sp>
      <p:sp>
        <p:nvSpPr>
          <p:cNvPr id="163" name="CustomShape 3"/>
          <p:cNvSpPr/>
          <p:nvPr/>
        </p:nvSpPr>
        <p:spPr>
          <a:xfrm>
            <a:off x="647640" y="1728720"/>
            <a:ext cx="8496360" cy="3031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93000"/>
              </a:lnSpc>
            </a:pPr>
            <a:r>
              <a:rPr lang="en-US" sz="1400" spc="-1">
                <a:solidFill>
                  <a:srgbClr val="000000"/>
                </a:solidFill>
                <a:latin typeface="Times New Roman"/>
                <a:ea typeface="Arial CE"/>
              </a:rPr>
              <a:t>Matrika 1199, farnost Drásov (strana 457/157, snímek 217)</a:t>
            </a:r>
            <a:endParaRPr/>
          </a:p>
        </p:txBody>
      </p:sp>
    </p:spTree>
  </p:cSld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503280" y="301680"/>
            <a:ext cx="8345520" cy="1255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lang="cs-CZ" sz="2800" spc="-1">
                <a:latin typeface="Times New Roman"/>
              </a:rPr>
              <a:t>Transliterace - transkripce</a:t>
            </a:r>
            <a:endParaRPr/>
          </a:p>
        </p:txBody>
      </p:sp>
      <p:sp>
        <p:nvSpPr>
          <p:cNvPr id="165" name="TextShape 2"/>
          <p:cNvSpPr txBox="1"/>
          <p:nvPr/>
        </p:nvSpPr>
        <p:spPr>
          <a:xfrm>
            <a:off x="360360" y="1768320"/>
            <a:ext cx="9431280" cy="4378320"/>
          </a:xfrm>
          <a:prstGeom prst="rect">
            <a:avLst/>
          </a:prstGeom>
          <a:noFill/>
          <a:ln>
            <a:noFill/>
          </a:ln>
        </p:spPr>
        <p:txBody>
          <a:bodyPr lIns="0" rIns="0" tIns="20160" bIns="0"/>
          <a:p>
            <a:pPr marL="3603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  <a:ea typeface="Droid Sans Fallback"/>
              </a:rPr>
              <a:t>Letha Paniě 1655 O saudiě držienem z gistym dowolením wrchnostj, gest ten grundt se wssým k niěmu od starodawna pržislussenstwim Pržypsan témuž Ssymkowý Wlasakowý za summu 300 hrzyw. A nasslo se wedle sečztení, žie týž Ssýmek ten grundt wýplacený ma až na 94 hrz. Placením rok Po roce Počznaucz y hned Pržy Negprw Przísstím Stym Martíniě Po 6 hrz. Napadníkum tiěmto Patržytj bude totiž Po Nebo: Bartossowj Medkowj Syrotkum do Bržezyny Zuzanie, Thomassowj, Gírowj, Maryně a Margkytie Materži tech dietj Na 5 dilu po 18 hr. a 29 gr.</a:t>
            </a:r>
            <a:endParaRPr/>
          </a:p>
          <a:p>
            <a:pPr marL="3603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  <a:ea typeface="Droid Sans Fallback"/>
              </a:rPr>
              <a:t>Léta Páně 1655 při soudu konaném s jistým povolením vrchnosti je ten grunt se vším k němu od starodávna příslušenstvím připsán témuž Šimkovi Vlasákovi za sumu 300 hřiven. A po sečtení se zjistilo, že tentýž Šimek má ten grunt vyplacený kromě 94 hřiven. Placením rok po roce počínaje nejprve při příštím svatém Martině po 6 hřivnách bude patřit dědicům, totiž sirotkům po nebožtíkovi Bartošovi Medkovi do Březiny, Zuzaně, Tomášovi, Jírovi, Maryně a Markétě matce těch dětí na 5 dílů po 18 hřivnách a 29 groších.</a:t>
            </a:r>
            <a:endParaRPr/>
          </a:p>
          <a:p>
            <a:pPr marL="3603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  <a:ea typeface="Droid Sans Fallback"/>
              </a:rPr>
              <a:t> </a:t>
            </a:r>
            <a:endParaRPr/>
          </a:p>
        </p:txBody>
      </p:sp>
    </p:spTree>
  </p:cSld>
  <p:timing>
    <p:tnLst>
      <p:par>
        <p:cTn id="29" dur="indefinite" restart="never" nodeType="tmRoot">
          <p:childTnLst>
            <p:seq>
              <p:cTn id="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Shape 1"/>
          <p:cNvSpPr txBox="1"/>
          <p:nvPr/>
        </p:nvSpPr>
        <p:spPr>
          <a:xfrm>
            <a:off x="502920" y="301680"/>
            <a:ext cx="835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Jak číst písmo</a:t>
            </a:r>
            <a:endParaRPr/>
          </a:p>
        </p:txBody>
      </p:sp>
      <p:graphicFrame>
        <p:nvGraphicFramePr>
          <p:cNvPr id="167" name="Table 2"/>
          <p:cNvGraphicFramePr/>
          <p:nvPr/>
        </p:nvGraphicFramePr>
        <p:xfrm>
          <a:off x="503280" y="1768320"/>
          <a:ext cx="8872200" cy="7846920"/>
        </p:xfrm>
        <a:graphic>
          <a:graphicData uri="http://schemas.openxmlformats.org/drawingml/2006/table">
            <a:tbl>
              <a:tblPr/>
              <a:tblGrid>
                <a:gridCol w="4437720"/>
                <a:gridCol w="4434480"/>
              </a:tblGrid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Písmena ve starých textech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Číst jako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cz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c nebo č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čz nebo cž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č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tz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c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rz nebo rž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ř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ss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š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g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j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y někdy j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J, ij, ii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dlouhé měkké í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v na zač. slov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u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ie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ě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au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ou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w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v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Nq, tq,....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Nus (v latinských slovech - dominus)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pic>
        <p:nvPicPr>
          <p:cNvPr id="168" name="" descr=""/>
          <p:cNvPicPr/>
          <p:nvPr/>
        </p:nvPicPr>
        <p:blipFill>
          <a:blip r:embed="rId1"/>
          <a:stretch/>
        </p:blipFill>
        <p:spPr>
          <a:xfrm>
            <a:off x="2666880" y="9144000"/>
            <a:ext cx="933480" cy="4572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1" dur="indefinite" restart="never" nodeType="tmRoot">
          <p:childTnLst>
            <p:seq>
              <p:cTn id="3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Shape 1"/>
          <p:cNvSpPr txBox="1"/>
          <p:nvPr/>
        </p:nvSpPr>
        <p:spPr>
          <a:xfrm>
            <a:off x="502920" y="301680"/>
            <a:ext cx="835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Používané značky  a zkratky</a:t>
            </a:r>
            <a:endParaRPr/>
          </a:p>
        </p:txBody>
      </p:sp>
      <p:graphicFrame>
        <p:nvGraphicFramePr>
          <p:cNvPr id="170" name="Table 2"/>
          <p:cNvGraphicFramePr/>
          <p:nvPr/>
        </p:nvGraphicFramePr>
        <p:xfrm>
          <a:off x="503280" y="1768320"/>
          <a:ext cx="8870400" cy="8407080"/>
        </p:xfrm>
        <a:graphic>
          <a:graphicData uri="http://schemas.openxmlformats.org/drawingml/2006/table">
            <a:tbl>
              <a:tblPr/>
              <a:tblGrid>
                <a:gridCol w="2956320"/>
                <a:gridCol w="2973600"/>
                <a:gridCol w="2940480"/>
              </a:tblGrid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Značka, zkratka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význam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česky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N</a:t>
                      </a: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º, Nro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numero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číslo ( u domů)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d</a:t>
                      </a: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º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detto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téhož dne ( datumy)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S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summa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celkem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A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Anno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v roce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uts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ut supra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jako výše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ide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idem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totéž, týž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R.D.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Reverendus Dominus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důstojný pán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Joes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Joannes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Jan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Jois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Joannis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2. pád od Jan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ecclea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ecclesia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kostel (farnost, církev)Oes,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oes, oibus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omnes, omnibus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všichni (3 a 6.pád)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deftus, defti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defunctus, defuncti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zemřelý, zemřelého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Dnus, Dna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dominus, Domina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pán, paní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638280"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7bris,8bris,9bris, Xbris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334800" bIns="46800"/>
                    <a:p>
                      <a:pPr>
                        <a:lnSpc>
                          <a:spcPct val="66000"/>
                        </a:lnSpc>
                      </a:pPr>
                      <a:r>
                        <a:rPr lang="cs-CZ" sz="1800" spc="-1">
                          <a:solidFill>
                            <a:srgbClr val="000000"/>
                          </a:solidFill>
                          <a:latin typeface="Arial"/>
                        </a:rPr>
                        <a:t>měsíce</a:t>
                      </a:r>
                      <a:endParaRPr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</p:cSld>
  <p:timing>
    <p:tnLst>
      <p:par>
        <p:cTn id="33" dur="indefinite" restart="never" nodeType="tmRoot">
          <p:childTnLst>
            <p:seq>
              <p:cTn id="3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Shape 1"/>
          <p:cNvSpPr txBox="1"/>
          <p:nvPr/>
        </p:nvSpPr>
        <p:spPr>
          <a:xfrm>
            <a:off x="502920" y="301680"/>
            <a:ext cx="835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Příklady textů</a:t>
            </a:r>
            <a:endParaRPr/>
          </a:p>
        </p:txBody>
      </p:sp>
      <p:sp>
        <p:nvSpPr>
          <p:cNvPr id="172" name="TextShape 2"/>
          <p:cNvSpPr txBox="1"/>
          <p:nvPr/>
        </p:nvSpPr>
        <p:spPr>
          <a:xfrm>
            <a:off x="360000" y="1655640"/>
            <a:ext cx="8007480" cy="5430960"/>
          </a:xfrm>
          <a:prstGeom prst="rect">
            <a:avLst/>
          </a:prstGeom>
          <a:noFill/>
          <a:ln>
            <a:noFill/>
          </a:ln>
        </p:spPr>
        <p:txBody>
          <a:bodyPr lIns="0" rIns="0" tIns="10080" bIns="0"/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600" spc="-1">
                <a:solidFill>
                  <a:srgbClr val="000000"/>
                </a:solidFill>
                <a:latin typeface="Times New Roman"/>
              </a:rPr>
              <a:t>Zápisy o narození a sňatcích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solidFill>
                  <a:srgbClr val="000000"/>
                </a:solidFill>
                <a:latin typeface="Times New Roman"/>
              </a:rPr>
              <a:t>Česky, 17. století , Bořitov 136 - 2, 61 , Bořitov 137 - 80 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solidFill>
                  <a:srgbClr val="000000"/>
                </a:solidFill>
                <a:latin typeface="Times New Roman"/>
              </a:rPr>
              <a:t>Česky, latinsky,  18. století Blansko 47 – 4, 320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solidFill>
                  <a:srgbClr val="000000"/>
                </a:solidFill>
                <a:latin typeface="Times New Roman"/>
              </a:rPr>
              <a:t>Německy, 18. století, Blansko 50 – 2, 51 – 170, Blansko 77 -3, 60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solidFill>
                  <a:srgbClr val="000000"/>
                </a:solidFill>
                <a:latin typeface="Times New Roman"/>
              </a:rPr>
              <a:t>Německy, 19. století, Blansko 95 – 3, česky 96 - 3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solidFill>
                  <a:srgbClr val="000000"/>
                </a:solidFill>
                <a:latin typeface="Times New Roman"/>
              </a:rPr>
              <a:t> </a:t>
            </a:r>
            <a:endParaRPr/>
          </a:p>
        </p:txBody>
      </p:sp>
    </p:spTree>
  </p:cSld>
  <p:timing>
    <p:tnLst>
      <p:par>
        <p:cTn id="35" dur="indefinite" restart="never" nodeType="tmRoot">
          <p:childTnLst>
            <p:seq>
              <p:cTn id="3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2812</TotalTime>
  <Application>LibreOffice/5.0.3.2$Windows_x86 LibreOffice_project/e5f16313668ac592c1bfb310f4390624e3dbfb75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2013-11-25T11:29:24Z</dcterms:created>
  <dc:language>cs-CZ</dc:language>
  <cp:lastPrinted>2016-03-09T15:54:14Z</cp:lastPrinted>
  <dcterms:modified xsi:type="dcterms:W3CDTF">2016-03-09T15:56:16Z</dcterms:modified>
  <cp:revision>20</cp:revision>
</cp:coreProperties>
</file>