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6" r:id="rId3"/>
    <p:sldId id="302" r:id="rId4"/>
    <p:sldId id="303" r:id="rId5"/>
    <p:sldId id="304" r:id="rId6"/>
    <p:sldId id="295" r:id="rId7"/>
    <p:sldId id="296" r:id="rId8"/>
    <p:sldId id="297" r:id="rId9"/>
    <p:sldId id="298" r:id="rId10"/>
    <p:sldId id="299" r:id="rId11"/>
    <p:sldId id="300" r:id="rId12"/>
    <p:sldId id="307" r:id="rId13"/>
    <p:sldId id="305" r:id="rId14"/>
    <p:sldId id="306" r:id="rId15"/>
    <p:sldId id="312" r:id="rId16"/>
    <p:sldId id="308" r:id="rId17"/>
    <p:sldId id="309" r:id="rId18"/>
    <p:sldId id="310" r:id="rId19"/>
    <p:sldId id="311" r:id="rId20"/>
    <p:sldId id="287" r:id="rId21"/>
    <p:sldId id="288" r:id="rId22"/>
    <p:sldId id="289" r:id="rId23"/>
    <p:sldId id="290" r:id="rId24"/>
    <p:sldId id="285" r:id="rId25"/>
    <p:sldId id="291" r:id="rId26"/>
    <p:sldId id="292" r:id="rId27"/>
    <p:sldId id="294" r:id="rId28"/>
    <p:sldId id="286" r:id="rId29"/>
    <p:sldId id="293" r:id="rId30"/>
    <p:sldId id="282" r:id="rId31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05" autoAdjust="0"/>
    <p:restoredTop sz="94668" autoAdjust="0"/>
  </p:normalViewPr>
  <p:slideViewPr>
    <p:cSldViewPr>
      <p:cViewPr>
        <p:scale>
          <a:sx n="120" d="100"/>
          <a:sy n="120" d="100"/>
        </p:scale>
        <p:origin x="-19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07F49-3A55-4234-8548-03427FD0C4D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0E4A-C76B-4F26-8900-59963DF28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67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Blansko leden 2017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E0E4A-C76B-4F26-8900-59963DF28B7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133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19.4.2017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mailto:kovarovab@mz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/>
          <a:lstStyle/>
          <a:p>
            <a:r>
              <a:rPr lang="cs-CZ" dirty="0" smtClean="0"/>
              <a:t>Genealogie pro pokročilé</a:t>
            </a:r>
            <a:br>
              <a:rPr lang="cs-CZ" dirty="0" smtClean="0"/>
            </a:br>
            <a:r>
              <a:rPr lang="cs-CZ" sz="2000" dirty="0" smtClean="0"/>
              <a:t>IV. část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cs-CZ" dirty="0" smtClean="0">
                <a:solidFill>
                  <a:srgbClr val="00B050"/>
                </a:solidFill>
              </a:rPr>
              <a:t>Zajímavosti, které se do předchozích dílů nevešly</a:t>
            </a:r>
          </a:p>
          <a:p>
            <a:endParaRPr lang="cs-CZ" dirty="0">
              <a:solidFill>
                <a:srgbClr val="00B05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016224" cy="86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Idea osvícenství: hlavním bohatstvím státu jsou jeho poddaní</a:t>
            </a:r>
          </a:p>
          <a:p>
            <a:r>
              <a:rPr lang="cs-CZ" sz="2000" dirty="0" smtClean="0"/>
              <a:t>Ubývá privilegií vládnoucích vrstev, rozpad stavovského zřízení, posiluje byrokratický aparát (stát cítí potřebu znát kolik daňových poplatníků, kolik vojáků, kolik obyvatel), roste svoboda pohybu obyvatelstva – nutnost dokladů totožnosti</a:t>
            </a:r>
          </a:p>
          <a:p>
            <a:r>
              <a:rPr lang="cs-CZ" sz="2000" b="1" dirty="0" smtClean="0"/>
              <a:t>Farní úřady</a:t>
            </a:r>
          </a:p>
          <a:p>
            <a:r>
              <a:rPr lang="cs-CZ" sz="2000" dirty="0" smtClean="0"/>
              <a:t>Velikonoční zpovědní seznamy</a:t>
            </a:r>
          </a:p>
          <a:p>
            <a:r>
              <a:rPr lang="cs-CZ" sz="2000" dirty="0" smtClean="0"/>
              <a:t>Marie Terezie nařídila všem farářům pořizovat každoroční seznam farníků</a:t>
            </a:r>
          </a:p>
          <a:p>
            <a:r>
              <a:rPr lang="cs-CZ" sz="2000" dirty="0" smtClean="0"/>
              <a:t>1754 </a:t>
            </a:r>
          </a:p>
          <a:p>
            <a:r>
              <a:rPr lang="cs-CZ" sz="2000" dirty="0" smtClean="0"/>
              <a:t>Vojenský  erár organizoval soupisy od r. 1770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79"/>
            <a:ext cx="7200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Evidence obyvatelstva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53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7606340" cy="6098476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932040" y="836712"/>
            <a:ext cx="253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Soupis duší Blansko 1825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3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25" y="658290"/>
            <a:ext cx="7746567" cy="608307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644008" y="1052736"/>
            <a:ext cx="253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Soupis duší Blansko 1845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302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1268760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 smtClean="0"/>
              <a:t>Sčítání lidu</a:t>
            </a:r>
          </a:p>
          <a:p>
            <a:r>
              <a:rPr lang="cs-CZ" dirty="0" smtClean="0"/>
              <a:t>- </a:t>
            </a:r>
            <a:r>
              <a:rPr lang="cs-CZ" b="1" dirty="0" smtClean="0"/>
              <a:t>1754 1. konskripce</a:t>
            </a:r>
            <a:r>
              <a:rPr lang="cs-CZ" dirty="0" smtClean="0"/>
              <a:t> tabely sečtených měly být zaslány přímo do Vídně a obsah utajen, uloženo v archivu Centrální statické komise</a:t>
            </a:r>
            <a:endParaRPr lang="cs-CZ" b="1" dirty="0" smtClean="0"/>
          </a:p>
          <a:p>
            <a:r>
              <a:rPr lang="cs-CZ" dirty="0" smtClean="0"/>
              <a:t>- 23. 3. </a:t>
            </a:r>
            <a:r>
              <a:rPr lang="cs-CZ" b="1" dirty="0" smtClean="0"/>
              <a:t>1857 zákon o sčítání lidu</a:t>
            </a:r>
            <a:r>
              <a:rPr lang="cs-CZ" dirty="0" smtClean="0"/>
              <a:t>, které se uskutečnilo k 31. říjnu 1857, provedli jej obce ve spolupráci s politickými úřady, operáty v </a:t>
            </a:r>
            <a:r>
              <a:rPr lang="cs-CZ" dirty="0" err="1" smtClean="0"/>
              <a:t>SOkA</a:t>
            </a:r>
            <a:r>
              <a:rPr lang="cs-CZ" dirty="0" smtClean="0"/>
              <a:t> Blansko nedochovány, předpokládala se 6letá periodicita - nerealizováno</a:t>
            </a:r>
          </a:p>
          <a:p>
            <a:r>
              <a:rPr lang="cs-CZ" dirty="0" smtClean="0"/>
              <a:t>- 29. 3. </a:t>
            </a:r>
            <a:r>
              <a:rPr lang="cs-CZ" b="1" dirty="0" smtClean="0"/>
              <a:t>1869 zákon o sčítání lidu</a:t>
            </a:r>
            <a:r>
              <a:rPr lang="cs-CZ" dirty="0" smtClean="0"/>
              <a:t>, podle tohoto zákona se sčítalo k 31.12. 1869, dále k 31.12. 1880, 1890, 1900, 1910, 1921;</a:t>
            </a:r>
          </a:p>
          <a:p>
            <a:r>
              <a:rPr lang="cs-CZ" dirty="0" smtClean="0"/>
              <a:t> dochované sčítací operáty jsou uloženy v okresních archivech ve fondech okresních úřadů; </a:t>
            </a:r>
          </a:p>
          <a:p>
            <a:r>
              <a:rPr lang="cs-CZ" dirty="0" smtClean="0"/>
              <a:t>v Národním archivu v Praze je uloženo sčítání z r. 1930, (1939 proběhlo pouze v Sudetech)</a:t>
            </a:r>
          </a:p>
          <a:p>
            <a:r>
              <a:rPr lang="cs-CZ" dirty="0" smtClean="0"/>
              <a:t>Zjišťuje se počet obyvatelstva v daný okamžik přítomného, nikoli tam příslušného, významně byl rozšířen rozsah zjišťovaných údajů a zajištěno zveřejnění výsledků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2906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528493"/>
            <a:ext cx="242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Sčítání lidu 1869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4362571" cy="578718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42" y="831126"/>
            <a:ext cx="4315650" cy="58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86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96" y="503867"/>
            <a:ext cx="4335975" cy="592406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7264"/>
            <a:ext cx="4382254" cy="592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05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7" y="836712"/>
            <a:ext cx="4083930" cy="579977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014" y="836711"/>
            <a:ext cx="4116450" cy="5783337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39552" y="260648"/>
            <a:ext cx="2011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Sčítání lidu </a:t>
            </a:r>
            <a:r>
              <a:rPr lang="cs-CZ" dirty="0" smtClean="0"/>
              <a:t>1880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66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00996"/>
            <a:ext cx="4397574" cy="582484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803" y="500995"/>
            <a:ext cx="4308396" cy="58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8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59" y="404664"/>
            <a:ext cx="4305164" cy="608449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111" y="476672"/>
            <a:ext cx="4655219" cy="608449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547664" y="5589240"/>
            <a:ext cx="172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Sčítání lidu 1890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339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49" y="485436"/>
            <a:ext cx="4396551" cy="599219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6672"/>
            <a:ext cx="4424941" cy="604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5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921"/>
            <a:ext cx="4601145" cy="612068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0648"/>
            <a:ext cx="467086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6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6" y="692696"/>
            <a:ext cx="4415205" cy="592395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96" y="773431"/>
            <a:ext cx="4516503" cy="58432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467544" y="404664"/>
            <a:ext cx="172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Sčítání lidu 1910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095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4556025" cy="619268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"/>
          <a:stretch/>
        </p:blipFill>
        <p:spPr>
          <a:xfrm>
            <a:off x="4427984" y="526368"/>
            <a:ext cx="4520654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76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4176464" cy="585446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20688"/>
            <a:ext cx="4067944" cy="5853157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11560" y="260648"/>
            <a:ext cx="1867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Sčítání lidu 1921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3188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971600" y="1052736"/>
            <a:ext cx="503631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Domovské právo</a:t>
            </a:r>
          </a:p>
          <a:p>
            <a:r>
              <a:rPr lang="cs-CZ" dirty="0" smtClean="0"/>
              <a:t>=příslušnost k nějaké obci, upravoval zákon z r. 1863</a:t>
            </a:r>
          </a:p>
          <a:p>
            <a:pPr marL="342900" indent="-342900">
              <a:buAutoNum type="arabicParenR"/>
            </a:pPr>
            <a:r>
              <a:rPr lang="cs-CZ" dirty="0" smtClean="0"/>
              <a:t>má právo na nerušený pobyt v této obci</a:t>
            </a:r>
          </a:p>
          <a:p>
            <a:pPr marL="342900" indent="-342900">
              <a:buAutoNum type="arabicParenR"/>
            </a:pPr>
            <a:r>
              <a:rPr lang="cs-CZ" dirty="0" smtClean="0"/>
              <a:t>Žádati po obci zaopatření chudinské</a:t>
            </a:r>
          </a:p>
          <a:p>
            <a:pPr marL="342900" indent="-342900">
              <a:buAutoNum type="arabicParenR"/>
            </a:pPr>
            <a:endParaRPr lang="cs-CZ" dirty="0"/>
          </a:p>
          <a:p>
            <a:r>
              <a:rPr lang="cs-CZ" dirty="0" smtClean="0"/>
              <a:t>Nabývá se</a:t>
            </a:r>
          </a:p>
          <a:p>
            <a:pPr marL="342900" indent="-342900">
              <a:buAutoNum type="arabicParenR"/>
            </a:pPr>
            <a:r>
              <a:rPr lang="cs-CZ" dirty="0" smtClean="0"/>
              <a:t>Narozením</a:t>
            </a:r>
          </a:p>
          <a:p>
            <a:pPr marL="342900" indent="-342900">
              <a:buAutoNum type="arabicParenR"/>
            </a:pPr>
            <a:r>
              <a:rPr lang="cs-CZ" dirty="0" smtClean="0"/>
              <a:t>Provdáním</a:t>
            </a:r>
          </a:p>
          <a:p>
            <a:pPr marL="342900" indent="-342900">
              <a:buAutoNum type="arabicParenR"/>
            </a:pPr>
            <a:r>
              <a:rPr lang="cs-CZ" dirty="0" smtClean="0"/>
              <a:t>Dosažením veřejného úřadu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8723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3957" r="10477"/>
          <a:stretch/>
        </p:blipFill>
        <p:spPr>
          <a:xfrm rot="5400000">
            <a:off x="-280638" y="1440878"/>
            <a:ext cx="6320899" cy="4248472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5343730" y="980728"/>
            <a:ext cx="330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Archiv obce Bořitov</a:t>
            </a:r>
          </a:p>
          <a:p>
            <a:r>
              <a:rPr lang="cs-CZ" dirty="0" smtClean="0"/>
              <a:t>Matrika domovských příslušníků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588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28" b="12278"/>
          <a:stretch/>
        </p:blipFill>
        <p:spPr>
          <a:xfrm rot="16200000">
            <a:off x="5114326" y="812137"/>
            <a:ext cx="3863340" cy="4162423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" t="14905" r="247" b="6068"/>
          <a:stretch/>
        </p:blipFill>
        <p:spPr>
          <a:xfrm rot="5400000">
            <a:off x="885696" y="183485"/>
            <a:ext cx="386334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37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9" r="5416"/>
          <a:stretch/>
        </p:blipFill>
        <p:spPr>
          <a:xfrm>
            <a:off x="933450" y="853440"/>
            <a:ext cx="7715250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47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MZA Brno</a:t>
            </a:r>
          </a:p>
          <a:p>
            <a:r>
              <a:rPr lang="cs-CZ" sz="2000" b="1" dirty="0" smtClean="0"/>
              <a:t>B 252 Zemský president Brno, správa z příkazu Říše</a:t>
            </a:r>
          </a:p>
          <a:p>
            <a:r>
              <a:rPr lang="cs-CZ" dirty="0" smtClean="0"/>
              <a:t>„</a:t>
            </a:r>
            <a:r>
              <a:rPr lang="cs-CZ" dirty="0" err="1" smtClean="0"/>
              <a:t>Fragebogeny</a:t>
            </a:r>
            <a:r>
              <a:rPr lang="cs-CZ" dirty="0" smtClean="0"/>
              <a:t>“ tj. žádosti protektorátních občanů o udělení německého státního občanství, abecední řada o rozsahu cca 350 kartonů</a:t>
            </a:r>
          </a:p>
          <a:p>
            <a:r>
              <a:rPr lang="cs-CZ" dirty="0" smtClean="0"/>
              <a:t>Obsahují: jméno, datum a místo narození, informace o rodinném stavu (svobodný, ženatý, vdovec, </a:t>
            </a:r>
            <a:r>
              <a:rPr lang="cs-CZ" dirty="0" err="1" smtClean="0"/>
              <a:t>rozločený</a:t>
            </a:r>
            <a:r>
              <a:rPr lang="cs-CZ" dirty="0" smtClean="0"/>
              <a:t>…), bydliště, povolání, domovská a státní příslušnost, mateřská řeč, další jazykové znalosti, vojenská služba, členství ve spolcích a organizacích (zejména německých), absolvování německých škol. Jsou vlastnoručně podepsány žadatelem (nebo jeho právním zástupcem), poznámkou o vydání dokladu o udělení německého občanství.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Evidence obyvatelstva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Období 1939 - 1945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94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96524"/>
            <a:ext cx="4104456" cy="566697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96524"/>
            <a:ext cx="3977493" cy="566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24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85102"/>
            <a:ext cx="4248471" cy="600268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5101"/>
            <a:ext cx="4296769" cy="600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51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476671"/>
            <a:ext cx="4333227" cy="603866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76671"/>
            <a:ext cx="4290780" cy="603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76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Počátky novodobého zdravotnictví a sociální péče</a:t>
            </a:r>
          </a:p>
          <a:p>
            <a:r>
              <a:rPr lang="cs-CZ" sz="2000" dirty="0" smtClean="0"/>
              <a:t>1783 zřízení první veřejné nemocnice na Moravě v Brně</a:t>
            </a:r>
          </a:p>
          <a:p>
            <a:r>
              <a:rPr lang="cs-CZ" sz="2000" dirty="0" smtClean="0"/>
              <a:t>Moravský zemský archiv fondy:</a:t>
            </a:r>
          </a:p>
          <a:p>
            <a:r>
              <a:rPr lang="cs-CZ" sz="2000" dirty="0" smtClean="0"/>
              <a:t>A 43 Zemská porodnice v Brně </a:t>
            </a:r>
          </a:p>
          <a:p>
            <a:r>
              <a:rPr lang="cs-CZ" sz="2000" dirty="0" smtClean="0"/>
              <a:t>Knihy - evidenční protokoly přijatých rodiček a narozených dětí (1820-1927)</a:t>
            </a:r>
          </a:p>
          <a:p>
            <a:r>
              <a:rPr lang="cs-CZ" sz="2000" dirty="0" smtClean="0"/>
              <a:t>A 42 Zemský nalezinec a sirotčinec v Brně </a:t>
            </a:r>
          </a:p>
          <a:p>
            <a:r>
              <a:rPr lang="cs-CZ" sz="2000" dirty="0" smtClean="0"/>
              <a:t>Knihy výkazy o přijetí a propuštění neplatících těhotných žen a jejích dětí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Zemské ústavy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77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r="9324"/>
          <a:stretch/>
        </p:blipFill>
        <p:spPr>
          <a:xfrm>
            <a:off x="323528" y="219413"/>
            <a:ext cx="4139456" cy="646805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"/>
          <a:stretch/>
        </p:blipFill>
        <p:spPr>
          <a:xfrm>
            <a:off x="4462984" y="225508"/>
            <a:ext cx="4106333" cy="64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29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" t="12450" r="3683"/>
          <a:stretch/>
        </p:blipFill>
        <p:spPr>
          <a:xfrm>
            <a:off x="474132" y="1583267"/>
            <a:ext cx="8339667" cy="442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1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5" t="5127" b="1787"/>
          <a:stretch/>
        </p:blipFill>
        <p:spPr>
          <a:xfrm rot="5400000">
            <a:off x="2537980" y="-132479"/>
            <a:ext cx="4338678" cy="814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94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Počátky novodobého zdravotnictví a sociální péče</a:t>
            </a:r>
          </a:p>
          <a:p>
            <a:r>
              <a:rPr lang="cs-CZ" sz="2000" dirty="0" smtClean="0"/>
              <a:t>1783 zřízení první veřejné nemocnice na Moravě v Brně</a:t>
            </a:r>
          </a:p>
          <a:p>
            <a:r>
              <a:rPr lang="cs-CZ" sz="2000" dirty="0" smtClean="0"/>
              <a:t>Státní okresní archiv Blansko fond:</a:t>
            </a:r>
          </a:p>
          <a:p>
            <a:r>
              <a:rPr lang="cs-CZ" sz="2000" dirty="0" smtClean="0"/>
              <a:t>Krajský </a:t>
            </a:r>
            <a:r>
              <a:rPr lang="cs-CZ" sz="2000" dirty="0"/>
              <a:t>dětský domov </a:t>
            </a:r>
            <a:r>
              <a:rPr lang="cs-CZ" sz="2000" dirty="0" smtClean="0"/>
              <a:t>Boskovice</a:t>
            </a:r>
          </a:p>
          <a:p>
            <a:r>
              <a:rPr lang="cs-CZ" sz="2000" dirty="0" smtClean="0"/>
              <a:t>Součástí dokumenty Moravská </a:t>
            </a:r>
            <a:r>
              <a:rPr lang="cs-CZ" sz="2000" dirty="0"/>
              <a:t>zemská vychovatelna pro dívky Boskovice 1906 - 1952</a:t>
            </a:r>
            <a:endParaRPr lang="cs-CZ" sz="2000" dirty="0" smtClean="0"/>
          </a:p>
          <a:p>
            <a:r>
              <a:rPr lang="cs-CZ" sz="2000" dirty="0" smtClean="0"/>
              <a:t>kniha chovanek- evidenční protokoly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Zemské ústavy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182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14" y="509380"/>
            <a:ext cx="3618346" cy="600559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09380"/>
            <a:ext cx="4079701" cy="60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55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 smtClean="0">
                <a:solidFill>
                  <a:srgbClr val="00B050"/>
                </a:solidFill>
              </a:rPr>
              <a:t/>
            </a:r>
            <a:br>
              <a:rPr lang="cs-CZ" sz="2400" dirty="0" smtClean="0">
                <a:solidFill>
                  <a:srgbClr val="00B050"/>
                </a:solidFill>
              </a:rPr>
            </a:b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/>
              <a:t>Děkuji za pozornost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400" dirty="0" smtClean="0"/>
              <a:t>Božena Kovářová</a:t>
            </a:r>
          </a:p>
          <a:p>
            <a:pPr marL="0" indent="0" algn="ctr">
              <a:buNone/>
            </a:pPr>
            <a:r>
              <a:rPr lang="cs-CZ" sz="2400" dirty="0" smtClean="0"/>
              <a:t>Státní okresní archiv Blansko</a:t>
            </a:r>
          </a:p>
          <a:p>
            <a:pPr marL="0" indent="0" algn="ctr">
              <a:buNone/>
            </a:pPr>
            <a:r>
              <a:rPr lang="cs-CZ" sz="2400" dirty="0" smtClean="0">
                <a:hlinkClick r:id="rId2"/>
              </a:rPr>
              <a:t>kovarovab@mza.cz</a:t>
            </a:r>
            <a:endParaRPr lang="cs-CZ" sz="2400" dirty="0" smtClean="0"/>
          </a:p>
          <a:p>
            <a:pPr marL="0" indent="0" algn="ctr">
              <a:buNone/>
            </a:pPr>
            <a:r>
              <a:rPr lang="cs-CZ" sz="2400" dirty="0" smtClean="0"/>
              <a:t>www.mza.cz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17716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0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</TotalTime>
  <Words>522</Words>
  <Application>Microsoft Office PowerPoint</Application>
  <PresentationFormat>Předvádění na obrazovce (4:3)</PresentationFormat>
  <Paragraphs>66</Paragraphs>
  <Slides>30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1" baseType="lpstr">
      <vt:lpstr>Motiv sady Office</vt:lpstr>
      <vt:lpstr>Genealogie pro pokročilé IV. část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Genealogie pro pokročilé</dc:title>
  <dc:creator>Kovarova</dc:creator>
  <cp:lastModifiedBy>MK Blansko</cp:lastModifiedBy>
  <cp:revision>168</cp:revision>
  <cp:lastPrinted>2017-03-01T09:19:57Z</cp:lastPrinted>
  <dcterms:created xsi:type="dcterms:W3CDTF">2017-01-11T13:48:25Z</dcterms:created>
  <dcterms:modified xsi:type="dcterms:W3CDTF">2017-04-19T15:04:15Z</dcterms:modified>
</cp:coreProperties>
</file>