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6" r:id="rId3"/>
    <p:sldId id="290" r:id="rId4"/>
    <p:sldId id="285" r:id="rId5"/>
    <p:sldId id="286" r:id="rId6"/>
    <p:sldId id="293" r:id="rId7"/>
    <p:sldId id="308" r:id="rId8"/>
    <p:sldId id="289" r:id="rId9"/>
    <p:sldId id="303" r:id="rId10"/>
    <p:sldId id="300" r:id="rId11"/>
    <p:sldId id="304" r:id="rId12"/>
    <p:sldId id="291" r:id="rId13"/>
    <p:sldId id="294" r:id="rId14"/>
    <p:sldId id="298" r:id="rId15"/>
    <p:sldId id="299" r:id="rId16"/>
    <p:sldId id="288" r:id="rId17"/>
    <p:sldId id="309" r:id="rId18"/>
    <p:sldId id="292" r:id="rId19"/>
    <p:sldId id="305" r:id="rId20"/>
    <p:sldId id="306" r:id="rId21"/>
    <p:sldId id="307" r:id="rId22"/>
    <p:sldId id="296" r:id="rId23"/>
    <p:sldId id="297" r:id="rId24"/>
    <p:sldId id="302" r:id="rId25"/>
    <p:sldId id="312" r:id="rId26"/>
    <p:sldId id="313" r:id="rId27"/>
    <p:sldId id="314" r:id="rId28"/>
    <p:sldId id="311" r:id="rId29"/>
    <p:sldId id="315" r:id="rId30"/>
    <p:sldId id="287" r:id="rId31"/>
    <p:sldId id="295" r:id="rId32"/>
    <p:sldId id="301" r:id="rId33"/>
    <p:sldId id="310" r:id="rId34"/>
    <p:sldId id="284" r:id="rId35"/>
    <p:sldId id="282" r:id="rId3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9" autoAdjust="0"/>
    <p:restoredTop sz="94668" autoAdjust="0"/>
  </p:normalViewPr>
  <p:slideViewPr>
    <p:cSldViewPr>
      <p:cViewPr varScale="1">
        <p:scale>
          <a:sx n="107" d="100"/>
          <a:sy n="107" d="100"/>
        </p:scale>
        <p:origin x="-11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07F49-3A55-4234-8548-03427FD0C4D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0E4A-C76B-4F26-8900-59963DF28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6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Blansko leden 2017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0E4A-C76B-4F26-8900-59963DF28B7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33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ilto:kovarovab@mz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/>
          <a:lstStyle/>
          <a:p>
            <a:r>
              <a:rPr lang="cs-CZ" dirty="0" smtClean="0"/>
              <a:t>Genealogie pro pokročilé</a:t>
            </a:r>
            <a:br>
              <a:rPr lang="cs-CZ" dirty="0" smtClean="0"/>
            </a:br>
            <a:r>
              <a:rPr lang="cs-CZ" sz="2000" dirty="0" smtClean="0"/>
              <a:t>II. část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Vzdělání a školství</a:t>
            </a:r>
          </a:p>
          <a:p>
            <a:endParaRPr lang="cs-CZ" dirty="0">
              <a:solidFill>
                <a:srgbClr val="00B05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016224" cy="86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Š</a:t>
            </a:r>
            <a:r>
              <a:rPr lang="cs-CZ" sz="2000" b="1" dirty="0" smtClean="0"/>
              <a:t>koly a vzdělávání </a:t>
            </a:r>
          </a:p>
          <a:p>
            <a:r>
              <a:rPr lang="cs-CZ" sz="2000" dirty="0" smtClean="0"/>
              <a:t>Zcela mimo zájem státní správy</a:t>
            </a:r>
          </a:p>
          <a:p>
            <a:r>
              <a:rPr lang="cs-CZ" dirty="0" smtClean="0"/>
              <a:t>Do poloviny 18. století skrovné zprávy, fungují ve správě církví (podle politické situace katolické, českobratrské) nebo měst</a:t>
            </a:r>
          </a:p>
          <a:p>
            <a:r>
              <a:rPr lang="cs-CZ" dirty="0" smtClean="0"/>
              <a:t>Farní, městské vznikaly od </a:t>
            </a:r>
            <a:r>
              <a:rPr lang="cs-CZ" dirty="0"/>
              <a:t>přelomu 15. – 16. </a:t>
            </a:r>
            <a:r>
              <a:rPr lang="cs-CZ" dirty="0" smtClean="0"/>
              <a:t>století</a:t>
            </a:r>
          </a:p>
          <a:p>
            <a:r>
              <a:rPr lang="cs-CZ" dirty="0" smtClean="0"/>
              <a:t>16. stol. vysoká úroveň (bratrské školy, Komenský)</a:t>
            </a:r>
          </a:p>
          <a:p>
            <a:r>
              <a:rPr lang="cs-CZ" dirty="0" smtClean="0"/>
              <a:t>17. stol. značný úpadek (30. letá válka)</a:t>
            </a:r>
          </a:p>
          <a:p>
            <a:r>
              <a:rPr lang="cs-CZ" dirty="0" smtClean="0"/>
              <a:t>Archiválií velmi málo a nahodile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>
                <a:solidFill>
                  <a:srgbClr val="00B050"/>
                </a:solidFill>
                <a:ea typeface="+mj-ea"/>
                <a:cs typeface="+mj-cs"/>
              </a:rPr>
              <a:t>Nejstarší období </a:t>
            </a: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do 1774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53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60648"/>
            <a:ext cx="5832648" cy="6480720"/>
          </a:xfrm>
        </p:spPr>
      </p:pic>
    </p:spTree>
    <p:extLst>
      <p:ext uri="{BB962C8B-B14F-4D97-AF65-F5344CB8AC3E}">
        <p14:creationId xmlns:p14="http://schemas.microsoft.com/office/powerpoint/2010/main" val="141475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Prvořadou roli v alfabetizaci obyvatelstva sehrál stát</a:t>
            </a:r>
          </a:p>
          <a:p>
            <a:r>
              <a:rPr lang="cs-CZ" sz="2000" b="1" dirty="0" smtClean="0"/>
              <a:t>Všeobecný školní řád 6.12. 1774 (</a:t>
            </a:r>
            <a:r>
              <a:rPr lang="cs-CZ" sz="2000" b="1" dirty="0" err="1" smtClean="0"/>
              <a:t>Schulpatent</a:t>
            </a:r>
            <a:r>
              <a:rPr lang="cs-CZ" sz="2000" b="1" dirty="0" smtClean="0"/>
              <a:t>) </a:t>
            </a:r>
          </a:p>
          <a:p>
            <a:r>
              <a:rPr lang="cs-CZ" dirty="0" smtClean="0"/>
              <a:t>- Poprvé se problematikou nižšího školství zabývala nejvyšší místa státní správy</a:t>
            </a:r>
          </a:p>
          <a:p>
            <a:r>
              <a:rPr lang="cs-CZ" dirty="0" smtClean="0"/>
              <a:t>- Vypracoval opat Johann Ignác </a:t>
            </a:r>
            <a:r>
              <a:rPr lang="cs-CZ" dirty="0" err="1" smtClean="0"/>
              <a:t>Felbinger</a:t>
            </a:r>
            <a:endParaRPr lang="cs-CZ" dirty="0" smtClean="0"/>
          </a:p>
          <a:p>
            <a:r>
              <a:rPr lang="cs-CZ" dirty="0" smtClean="0"/>
              <a:t>- Vzdělávací povinnost platí pro všechny děti od 6 do 12 let, chlapce i dívky bez rozdílu sociálního postavení a vyznání</a:t>
            </a:r>
          </a:p>
          <a:p>
            <a:r>
              <a:rPr lang="cs-CZ" dirty="0" smtClean="0"/>
              <a:t>- Nenařizoval povinnou školní docházku v dnešním významu, ale závaznou vzdělávací povinnost </a:t>
            </a:r>
          </a:p>
          <a:p>
            <a:r>
              <a:rPr lang="cs-CZ" dirty="0" smtClean="0"/>
              <a:t>- Prosazoval se poměrně dlouho do poloviny 19. století, boj o řádnou návštěvu školy dokumentují následující čísla: v r. 1790 – 70%, 1830 – 90% dětí navštěvovalo školu, chudé vrstvy obyvatelstva měst i venkova většinou nechápaly důležitost školy. Neochota značné části obyvatelstva vzdělávat dívky.</a:t>
            </a:r>
          </a:p>
          <a:p>
            <a:r>
              <a:rPr lang="cs-CZ" dirty="0" smtClean="0"/>
              <a:t>- Učitelský stav byl přiřazen ke vzdělaným vrstvám a zproštěn vojenské služby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Reforma 1774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77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Všeobecný školní řád 6.12. 1774 (</a:t>
            </a:r>
            <a:r>
              <a:rPr lang="cs-CZ" sz="2000" b="1" dirty="0" err="1" smtClean="0"/>
              <a:t>Schulpatent</a:t>
            </a:r>
            <a:r>
              <a:rPr lang="cs-CZ" sz="2000" b="1" dirty="0" smtClean="0"/>
              <a:t>) </a:t>
            </a:r>
          </a:p>
          <a:p>
            <a:r>
              <a:rPr lang="cs-CZ" dirty="0" smtClean="0"/>
              <a:t>Položil základ organizace nižšího školství</a:t>
            </a:r>
          </a:p>
          <a:p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u="sng" dirty="0" smtClean="0"/>
              <a:t>Školy triviální</a:t>
            </a:r>
            <a:r>
              <a:rPr lang="cs-CZ" dirty="0" smtClean="0"/>
              <a:t> (farní, filiální) 1-2 třídní, koedukované, pouze ve větších městech oddělené, </a:t>
            </a:r>
            <a:r>
              <a:rPr lang="cs-CZ" dirty="0"/>
              <a:t>po tolerančním patentu bylo možné otevřít školu příslušné konfese (Boskovice německá židovská škola, Vanovice, Rovečné evangelické školy)</a:t>
            </a:r>
            <a:endParaRPr lang="cs-CZ" u="sng" dirty="0"/>
          </a:p>
          <a:p>
            <a:r>
              <a:rPr lang="cs-CZ" i="1" dirty="0" smtClean="0"/>
              <a:t>Výuka</a:t>
            </a:r>
            <a:r>
              <a:rPr lang="cs-CZ" dirty="0" smtClean="0"/>
              <a:t>: trivium (čtení, psaní, počty) + náboženství jako základ mravní výchovy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Školy hlavní</a:t>
            </a:r>
            <a:r>
              <a:rPr lang="cs-CZ" dirty="0" smtClean="0"/>
              <a:t> ve větších městech 3-4 třídní, </a:t>
            </a:r>
          </a:p>
          <a:p>
            <a:r>
              <a:rPr lang="cs-CZ" i="1" dirty="0" smtClean="0"/>
              <a:t>Výuka</a:t>
            </a:r>
            <a:r>
              <a:rPr lang="cs-CZ" dirty="0" smtClean="0"/>
              <a:t>: trivium + latina, dějepis, zeměpis, písemný projev</a:t>
            </a:r>
            <a:endParaRPr lang="cs-CZ" u="sng" dirty="0" smtClean="0"/>
          </a:p>
          <a:p>
            <a:pPr marL="285750" indent="-285750">
              <a:buFontTx/>
              <a:buChar char="-"/>
            </a:pPr>
            <a:r>
              <a:rPr lang="cs-CZ" u="sng" dirty="0" smtClean="0"/>
              <a:t>Školy normální</a:t>
            </a:r>
            <a:r>
              <a:rPr lang="cs-CZ" dirty="0" smtClean="0"/>
              <a:t> (vzorné) 4 třídní, příprava učitelů, v Brně od 1772 (1870 učitelský ústav), organizování 3-6 měsíčních učitelských kurzů</a:t>
            </a:r>
          </a:p>
          <a:p>
            <a:r>
              <a:rPr lang="cs-CZ" i="1" dirty="0" smtClean="0"/>
              <a:t>Výuka:</a:t>
            </a:r>
            <a:r>
              <a:rPr lang="cs-CZ" dirty="0" smtClean="0"/>
              <a:t> školy hlavní + prohloubená </a:t>
            </a:r>
            <a:r>
              <a:rPr lang="cs-CZ" dirty="0"/>
              <a:t>výuka náboženství, </a:t>
            </a:r>
            <a:r>
              <a:rPr lang="cs-CZ" dirty="0" smtClean="0"/>
              <a:t>přírodověda, základy polního vyměřování (zeměměřictví), </a:t>
            </a:r>
            <a:r>
              <a:rPr lang="cs-CZ" dirty="0"/>
              <a:t>stavitelství, mechaniky </a:t>
            </a:r>
            <a:r>
              <a:rPr lang="cs-CZ" dirty="0" smtClean="0"/>
              <a:t>a kreslení</a:t>
            </a:r>
            <a:endParaRPr lang="cs-CZ" i="1" dirty="0" smtClean="0"/>
          </a:p>
          <a:p>
            <a:pPr marL="285750" indent="-285750">
              <a:buFontTx/>
              <a:buChar char="-"/>
            </a:pPr>
            <a:endParaRPr lang="cs-CZ" u="sng" dirty="0"/>
          </a:p>
          <a:p>
            <a:pPr marL="285750" indent="-285750">
              <a:buFontTx/>
              <a:buChar char="-"/>
            </a:pPr>
            <a:r>
              <a:rPr lang="cs-CZ" u="sng" dirty="0" smtClean="0"/>
              <a:t>Dohled nad školstvím katolická církev</a:t>
            </a:r>
            <a:r>
              <a:rPr lang="cs-CZ" dirty="0" smtClean="0"/>
              <a:t> do 1869</a:t>
            </a:r>
            <a:endParaRPr lang="cs-CZ" u="sng" dirty="0" smtClean="0"/>
          </a:p>
          <a:p>
            <a:r>
              <a:rPr lang="cs-CZ" dirty="0" smtClean="0"/>
              <a:t>Na Moravě u děkanských úřadů </a:t>
            </a:r>
            <a:r>
              <a:rPr lang="cs-CZ" u="sng" dirty="0" smtClean="0"/>
              <a:t>školní dohlédací úřady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1774 - 1869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52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r="323" b="10100"/>
          <a:stretch/>
        </p:blipFill>
        <p:spPr>
          <a:xfrm>
            <a:off x="672656" y="980728"/>
            <a:ext cx="3863340" cy="5544616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4788024" y="1195011"/>
            <a:ext cx="367240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Všeobecný školní řád 6.12. 1774 (</a:t>
            </a:r>
            <a:r>
              <a:rPr lang="cs-CZ" sz="2000" b="1" dirty="0" err="1" smtClean="0"/>
              <a:t>Schulpatent</a:t>
            </a:r>
            <a:r>
              <a:rPr lang="cs-CZ" sz="2000" b="1" dirty="0" smtClean="0"/>
              <a:t>) </a:t>
            </a:r>
          </a:p>
          <a:p>
            <a:r>
              <a:rPr lang="cs-CZ" dirty="0" smtClean="0"/>
              <a:t>Položil základ organizace nižšího školství</a:t>
            </a:r>
          </a:p>
          <a:p>
            <a:endParaRPr lang="cs-CZ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1231040" y="227255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1774 - 1869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52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78798"/>
              </p:ext>
            </p:extLst>
          </p:nvPr>
        </p:nvGraphicFramePr>
        <p:xfrm>
          <a:off x="1773238" y="1052736"/>
          <a:ext cx="5598148" cy="4937760"/>
        </p:xfrm>
        <a:graphic>
          <a:graphicData uri="http://schemas.openxmlformats.org/drawingml/2006/table">
            <a:tbl>
              <a:tblPr/>
              <a:tblGrid>
                <a:gridCol w="392571"/>
                <a:gridCol w="567594"/>
                <a:gridCol w="567594"/>
                <a:gridCol w="567594"/>
                <a:gridCol w="567594"/>
                <a:gridCol w="1702783"/>
                <a:gridCol w="97230"/>
                <a:gridCol w="567594"/>
                <a:gridCol w="567594"/>
              </a:tblGrid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22 - 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Univerzitní studia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21.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20.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19.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Filozofická studia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18.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17.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Gymnázium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2 třídy humanitní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3 třídy gramatické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16.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15.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14.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Preparanda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13.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12.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Elementární školství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vzdělávací povinnost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Triviální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vesnice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 třída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možnost školních úlev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čtení, psaní - národní jazyk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počty, náboženství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Hlavní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města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3 třídy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němčina, latina, rýsování, administrativa, 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Normální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zemská města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6 tříd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rozšířená výuka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11.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10.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9.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8.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7.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6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věk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40" marR="431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73238" y="1393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Dochované archiválie </a:t>
            </a:r>
            <a:r>
              <a:rPr lang="cs-CZ" sz="2000" b="1" dirty="0" err="1" smtClean="0"/>
              <a:t>SOkA</a:t>
            </a:r>
            <a:r>
              <a:rPr lang="cs-CZ" sz="2000" b="1" dirty="0" smtClean="0"/>
              <a:t> Blansko</a:t>
            </a:r>
          </a:p>
          <a:p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u="sng" dirty="0" smtClean="0"/>
              <a:t>Školy triviální</a:t>
            </a:r>
            <a:r>
              <a:rPr lang="cs-CZ" dirty="0" smtClean="0"/>
              <a:t> (farní, filiální) Blansko, Lysice, Bořitov, Adamov, Boskovice, Kunštát, Letovice</a:t>
            </a:r>
          </a:p>
          <a:p>
            <a:r>
              <a:rPr lang="cs-CZ" dirty="0" smtClean="0"/>
              <a:t>Seznamy žáků, knihy cti a hanby</a:t>
            </a:r>
            <a:endParaRPr lang="cs-CZ" u="sng" dirty="0" smtClean="0"/>
          </a:p>
          <a:p>
            <a:pPr marL="285750" indent="-285750">
              <a:buFontTx/>
              <a:buChar char="-"/>
            </a:pPr>
            <a:endParaRPr lang="cs-CZ" u="sng" dirty="0"/>
          </a:p>
          <a:p>
            <a:pPr marL="285750" indent="-285750">
              <a:buFontTx/>
              <a:buChar char="-"/>
            </a:pPr>
            <a:r>
              <a:rPr lang="cs-CZ" u="sng" dirty="0" smtClean="0"/>
              <a:t>Školní dohlédací úřady </a:t>
            </a:r>
            <a:r>
              <a:rPr lang="cs-CZ" dirty="0" smtClean="0"/>
              <a:t>dochován pouze pro Boskovice; </a:t>
            </a:r>
          </a:p>
          <a:p>
            <a:r>
              <a:rPr lang="cs-CZ" dirty="0" smtClean="0"/>
              <a:t>Jedovnice, Lomnice </a:t>
            </a:r>
            <a:r>
              <a:rPr lang="cs-CZ" dirty="0"/>
              <a:t>a Letovice naprosté torzo</a:t>
            </a:r>
            <a:endParaRPr lang="cs-CZ" dirty="0" smtClean="0"/>
          </a:p>
          <a:p>
            <a:r>
              <a:rPr lang="cs-CZ" dirty="0" smtClean="0"/>
              <a:t>Zde i informace k výše zmíněným nekatolickým školám, hlavně různé výkazy, o stavu školních budov, návštěvě vyučování, obsazování učitelských míst ve školách </a:t>
            </a:r>
            <a:r>
              <a:rPr lang="cs-CZ" dirty="0" smtClean="0"/>
              <a:t>učiteli</a:t>
            </a:r>
            <a:endParaRPr lang="cs-CZ" u="sng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1774 - 1869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46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55"/>
          <a:stretch/>
        </p:blipFill>
        <p:spPr>
          <a:xfrm>
            <a:off x="611560" y="476672"/>
            <a:ext cx="5472608" cy="599270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084168" y="1412776"/>
            <a:ext cx="2880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Fond Národní škola Kunštát, </a:t>
            </a:r>
            <a:r>
              <a:rPr lang="cs-CZ" sz="2000" dirty="0"/>
              <a:t>hlavní kniha žáků triviální </a:t>
            </a:r>
            <a:r>
              <a:rPr lang="cs-CZ" sz="2000" dirty="0" smtClean="0"/>
              <a:t>školy</a:t>
            </a:r>
            <a:r>
              <a:rPr lang="cs-CZ" sz="2000" dirty="0" smtClean="0"/>
              <a:t>, </a:t>
            </a:r>
            <a:r>
              <a:rPr lang="cs-CZ" sz="2000" dirty="0" err="1" smtClean="0"/>
              <a:t>inv</a:t>
            </a:r>
            <a:r>
              <a:rPr lang="cs-CZ" sz="2000" dirty="0" smtClean="0"/>
              <a:t>. č. </a:t>
            </a:r>
            <a:r>
              <a:rPr lang="cs-CZ" sz="2000" dirty="0" smtClean="0"/>
              <a:t>1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6824103" y="548680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>
                <a:solidFill>
                  <a:srgbClr val="00B050"/>
                </a:solidFill>
              </a:rPr>
              <a:t>Školství</a:t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dirty="0">
                <a:solidFill>
                  <a:srgbClr val="00B050"/>
                </a:solidFill>
              </a:rPr>
              <a:t>1774 - 1869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87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6" y="1196752"/>
            <a:ext cx="8078616" cy="514269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99592" y="433501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400" dirty="0">
                <a:solidFill>
                  <a:srgbClr val="00B050"/>
                </a:solidFill>
              </a:rPr>
              <a:t>Školství</a:t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dirty="0">
                <a:solidFill>
                  <a:srgbClr val="00B050"/>
                </a:solidFill>
              </a:rPr>
              <a:t>1774 - 1869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419872" y="550421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Fond Národní </a:t>
            </a:r>
            <a:r>
              <a:rPr lang="cs-CZ" dirty="0" smtClean="0"/>
              <a:t>škola Lysice, knihy </a:t>
            </a:r>
            <a:r>
              <a:rPr lang="cs-CZ" dirty="0"/>
              <a:t>cti a </a:t>
            </a:r>
            <a:r>
              <a:rPr lang="cs-CZ" dirty="0" smtClean="0"/>
              <a:t>hanby, </a:t>
            </a:r>
            <a:r>
              <a:rPr lang="cs-CZ" dirty="0" err="1" smtClean="0"/>
              <a:t>inv</a:t>
            </a:r>
            <a:r>
              <a:rPr lang="cs-CZ" dirty="0" smtClean="0"/>
              <a:t>. č. 451</a:t>
            </a:r>
            <a:r>
              <a:rPr lang="cs-CZ" dirty="0" smtClean="0"/>
              <a:t>, 452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848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cs-CZ" sz="1400" dirty="0">
                <a:solidFill>
                  <a:srgbClr val="00B050"/>
                </a:solidFill>
                <a:ea typeface="+mn-ea"/>
                <a:cs typeface="+mn-cs"/>
              </a:rPr>
              <a:t>Školství</a:t>
            </a:r>
            <a:br>
              <a:rPr lang="cs-CZ" sz="14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1800" dirty="0">
                <a:solidFill>
                  <a:srgbClr val="00B050"/>
                </a:solidFill>
                <a:ea typeface="+mn-ea"/>
                <a:cs typeface="+mn-cs"/>
              </a:rPr>
              <a:t>1774 - 1869</a:t>
            </a:r>
            <a:r>
              <a:rPr lang="cs-CZ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cs-CZ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3" t="784" r="8036" b="-784"/>
          <a:stretch/>
        </p:blipFill>
        <p:spPr>
          <a:xfrm rot="16200000">
            <a:off x="372634" y="1795717"/>
            <a:ext cx="5003814" cy="4525963"/>
          </a:xfrm>
        </p:spPr>
      </p:pic>
      <p:pic>
        <p:nvPicPr>
          <p:cNvPr id="5" name="Zástupný symbol pro obsah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7" r="4038" b="15421"/>
          <a:stretch/>
        </p:blipFill>
        <p:spPr>
          <a:xfrm>
            <a:off x="5292080" y="1556792"/>
            <a:ext cx="3456384" cy="50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124744"/>
            <a:ext cx="784887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Dochované archiválie MZA Brno</a:t>
            </a:r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u="sng" dirty="0" smtClean="0"/>
              <a:t>B 12 Školská </a:t>
            </a:r>
            <a:r>
              <a:rPr lang="cs-CZ" u="sng" dirty="0" err="1" smtClean="0"/>
              <a:t>fase</a:t>
            </a:r>
            <a:r>
              <a:rPr lang="cs-CZ" u="sng" dirty="0" smtClean="0"/>
              <a:t> </a:t>
            </a:r>
            <a:r>
              <a:rPr lang="cs-CZ" dirty="0" smtClean="0"/>
              <a:t> = elaboráty zvláštní komise normálních škol</a:t>
            </a:r>
          </a:p>
          <a:p>
            <a:r>
              <a:rPr lang="cs-CZ" dirty="0" smtClean="0"/>
              <a:t>Fase moravských škol z r. 1787 a 1807 (pro Blanensko ta starší nedochována)</a:t>
            </a:r>
          </a:p>
          <a:p>
            <a:pPr marL="342900" indent="-342900">
              <a:buAutoNum type="arabicPeriod"/>
            </a:pPr>
            <a:r>
              <a:rPr lang="cs-CZ" dirty="0" smtClean="0"/>
              <a:t>Sídlo školy a příslušné fary</a:t>
            </a:r>
          </a:p>
          <a:p>
            <a:pPr marL="342900" indent="-342900">
              <a:buAutoNum type="arabicPeriod"/>
            </a:pPr>
            <a:r>
              <a:rPr lang="cs-CZ" dirty="0" smtClean="0"/>
              <a:t>Seznam přiškolených obcí</a:t>
            </a:r>
          </a:p>
          <a:p>
            <a:pPr marL="342900" indent="-342900">
              <a:buAutoNum type="arabicPeriod"/>
            </a:pPr>
            <a:r>
              <a:rPr lang="cs-CZ" dirty="0" smtClean="0"/>
              <a:t>Seznam míst, v nichž se navrhuje založení další školy</a:t>
            </a:r>
          </a:p>
          <a:p>
            <a:pPr marL="342900" indent="-342900">
              <a:buAutoNum type="arabicPeriod"/>
            </a:pPr>
            <a:r>
              <a:rPr lang="cs-CZ" dirty="0" smtClean="0"/>
              <a:t>Jméno faráře a kaplana</a:t>
            </a:r>
          </a:p>
          <a:p>
            <a:pPr marL="342900" indent="-342900">
              <a:buAutoNum type="arabicPeriod"/>
            </a:pPr>
            <a:r>
              <a:rPr lang="cs-CZ" dirty="0" smtClean="0"/>
              <a:t>Jméno školního dozorce</a:t>
            </a:r>
          </a:p>
          <a:p>
            <a:pPr marL="342900" indent="-342900">
              <a:buAutoNum type="arabicPeriod"/>
            </a:pPr>
            <a:r>
              <a:rPr lang="cs-CZ" dirty="0" smtClean="0"/>
              <a:t>Jméno učitele, jeho věk, odsloužené roky, záznam o jeho schopnostech, kvalifikaci a mravech</a:t>
            </a:r>
          </a:p>
          <a:p>
            <a:pPr marL="342900" indent="-342900">
              <a:buAutoNum type="arabicPeriod"/>
            </a:pPr>
            <a:r>
              <a:rPr lang="cs-CZ" dirty="0" smtClean="0"/>
              <a:t>Tatáž data pro učitelova pomocníka</a:t>
            </a:r>
          </a:p>
          <a:p>
            <a:pPr marL="342900" indent="-342900">
              <a:buAutoNum type="arabicPeriod"/>
            </a:pPr>
            <a:r>
              <a:rPr lang="cs-CZ" dirty="0" smtClean="0"/>
              <a:t>Tatáž </a:t>
            </a:r>
            <a:r>
              <a:rPr lang="cs-CZ" dirty="0"/>
              <a:t>data </a:t>
            </a:r>
            <a:r>
              <a:rPr lang="cs-CZ" dirty="0" smtClean="0"/>
              <a:t>pro katechetu</a:t>
            </a:r>
          </a:p>
          <a:p>
            <a:pPr marL="342900" indent="-342900">
              <a:buAutoNum type="arabicPeriod"/>
            </a:pPr>
            <a:r>
              <a:rPr lang="cs-CZ" dirty="0" smtClean="0"/>
              <a:t>Počet školou povinných dětí podle obcí, pohlaví a náboženství</a:t>
            </a:r>
          </a:p>
          <a:p>
            <a:pPr marL="342900" indent="-342900">
              <a:buAutoNum type="arabicPeriod"/>
            </a:pPr>
            <a:r>
              <a:rPr lang="cs-CZ" dirty="0" smtClean="0"/>
              <a:t>Počet dětí školu navštěvující</a:t>
            </a:r>
          </a:p>
          <a:p>
            <a:pPr marL="342900" indent="-342900">
              <a:buAutoNum type="arabicPeriod"/>
            </a:pPr>
            <a:r>
              <a:rPr lang="cs-CZ" dirty="0" smtClean="0"/>
              <a:t>Výčet všech příjmů učitele</a:t>
            </a:r>
          </a:p>
          <a:p>
            <a:pPr marL="342900" indent="-342900">
              <a:buAutoNum type="arabicPeriod"/>
            </a:pPr>
            <a:r>
              <a:rPr lang="cs-CZ" dirty="0"/>
              <a:t>Výčet všech </a:t>
            </a:r>
            <a:r>
              <a:rPr lang="cs-CZ" dirty="0" smtClean="0"/>
              <a:t>příjmů jeho pomocníka</a:t>
            </a:r>
          </a:p>
          <a:p>
            <a:pPr marL="342900" indent="-342900">
              <a:buAutoNum type="arabicPeriod"/>
            </a:pPr>
            <a:r>
              <a:rPr lang="cs-CZ" dirty="0" smtClean="0"/>
              <a:t>Stav školní budovy a navrhovaných úprav</a:t>
            </a:r>
          </a:p>
          <a:p>
            <a:pPr marL="285750" indent="-285750">
              <a:buFontTx/>
              <a:buChar char="-"/>
            </a:pPr>
            <a:endParaRPr lang="cs-CZ" u="sng" dirty="0"/>
          </a:p>
          <a:p>
            <a:pPr marL="285750" indent="-285750">
              <a:buFontTx/>
              <a:buChar char="-"/>
            </a:pPr>
            <a:r>
              <a:rPr lang="cs-CZ" u="sng" dirty="0" smtClean="0"/>
              <a:t>B 14 Moravské místodržitelství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> </a:t>
            </a:r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  </a:t>
            </a: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1774 - 1869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079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>Školství</a:t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1774 -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1869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9" b="10571"/>
          <a:stretch/>
        </p:blipFill>
        <p:spPr>
          <a:xfrm rot="5400000">
            <a:off x="2410211" y="910270"/>
            <a:ext cx="4611610" cy="6624736"/>
          </a:xfrm>
        </p:spPr>
      </p:pic>
    </p:spTree>
    <p:extLst>
      <p:ext uri="{BB962C8B-B14F-4D97-AF65-F5344CB8AC3E}">
        <p14:creationId xmlns:p14="http://schemas.microsoft.com/office/powerpoint/2010/main" val="30016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Školství</a:t>
            </a:r>
            <a:br>
              <a:rPr lang="cs-CZ" sz="1600" dirty="0">
                <a:solidFill>
                  <a:srgbClr val="00B050"/>
                </a:solidFill>
              </a:rPr>
            </a:br>
            <a:r>
              <a:rPr lang="cs-CZ" sz="2000" dirty="0">
                <a:solidFill>
                  <a:srgbClr val="00B050"/>
                </a:solidFill>
              </a:rPr>
              <a:t>1774 - 1869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" t="8200"/>
          <a:stretch/>
        </p:blipFill>
        <p:spPr>
          <a:xfrm>
            <a:off x="435989" y="1628800"/>
            <a:ext cx="8153137" cy="4497363"/>
          </a:xfrm>
        </p:spPr>
      </p:pic>
    </p:spTree>
    <p:extLst>
      <p:ext uri="{BB962C8B-B14F-4D97-AF65-F5344CB8AC3E}">
        <p14:creationId xmlns:p14="http://schemas.microsoft.com/office/powerpoint/2010/main" val="3196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Školství</a:t>
            </a:r>
            <a:br>
              <a:rPr lang="cs-CZ" sz="1600" dirty="0">
                <a:solidFill>
                  <a:srgbClr val="00B050"/>
                </a:solidFill>
              </a:rPr>
            </a:br>
            <a:r>
              <a:rPr lang="cs-CZ" sz="2000" dirty="0">
                <a:solidFill>
                  <a:srgbClr val="00B050"/>
                </a:solidFill>
              </a:rPr>
              <a:t>1774 - 1869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3" y="1268760"/>
            <a:ext cx="8034253" cy="4857403"/>
          </a:xfrm>
        </p:spPr>
      </p:pic>
    </p:spTree>
    <p:extLst>
      <p:ext uri="{BB962C8B-B14F-4D97-AF65-F5344CB8AC3E}">
        <p14:creationId xmlns:p14="http://schemas.microsoft.com/office/powerpoint/2010/main" val="39171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err="1" smtClean="0"/>
              <a:t>Hasnerova</a:t>
            </a:r>
            <a:r>
              <a:rPr lang="cs-CZ" sz="2000" b="1" dirty="0" smtClean="0"/>
              <a:t> reforma, říšský zákon 14. 5. 1869 </a:t>
            </a:r>
          </a:p>
          <a:p>
            <a:r>
              <a:rPr lang="cs-CZ" dirty="0" smtClean="0"/>
              <a:t>Platil od </a:t>
            </a:r>
            <a:r>
              <a:rPr lang="cs-CZ" dirty="0" err="1" smtClean="0"/>
              <a:t>šk</a:t>
            </a:r>
            <a:r>
              <a:rPr lang="cs-CZ" dirty="0" smtClean="0"/>
              <a:t>. roku 1870/71, základ vzdělávacího systému, týkal se všech stupňů školství od mateřských po střední (kromě vysokých), znamenal rozvoj vzdělání nejširších vrstev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Prodloužil vzdělávací povinnost o 2 roky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Obecné a nově měšťanské školy (alespoň 1 v politickém okrese)</a:t>
            </a:r>
            <a:endParaRPr lang="cs-CZ" u="sng" dirty="0"/>
          </a:p>
          <a:p>
            <a:pPr marL="285750" indent="-285750">
              <a:buFontTx/>
              <a:buChar char="-"/>
            </a:pPr>
            <a:r>
              <a:rPr lang="cs-CZ" u="sng" dirty="0" smtClean="0"/>
              <a:t>Dohled nad školstvím odebrán katolické církvi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Zkvalitnil přípravu učitelů</a:t>
            </a:r>
            <a:r>
              <a:rPr lang="cs-CZ" dirty="0" smtClean="0"/>
              <a:t> (vznik učitelských ústavů = čtyřleté školy zakončené maturitní zkouškou</a:t>
            </a:r>
            <a:r>
              <a:rPr lang="cs-CZ" dirty="0"/>
              <a:t>;</a:t>
            </a:r>
            <a:r>
              <a:rPr lang="cs-CZ" dirty="0" smtClean="0"/>
              <a:t> podmínky pro přijetí: věk 15 let, absolvování 4 tříd měšťanské nebo střední školy)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Jednotné osnovy</a:t>
            </a:r>
            <a:r>
              <a:rPr lang="cs-CZ" dirty="0" smtClean="0"/>
              <a:t> – neznal rozdíly mezi chlapci a dívkami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Zákaz fyzických trestů</a:t>
            </a:r>
            <a:r>
              <a:rPr lang="cs-CZ" dirty="0" smtClean="0"/>
              <a:t> – ne vždy respektováno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r>
              <a:rPr lang="cs-CZ" dirty="0" smtClean="0"/>
              <a:t>Houstla síť primárních škol</a:t>
            </a:r>
          </a:p>
          <a:p>
            <a:r>
              <a:rPr lang="cs-CZ" dirty="0" smtClean="0"/>
              <a:t>Novela z r. 1883 zpochybnila klady (ustoupila požadavkům venkova, zavedla úlevy v době polních prací (systém úlev zrušen až 1922), umožnila ukončit docházku ve 12 letech)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1870 - 1950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69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806620"/>
              </p:ext>
            </p:extLst>
          </p:nvPr>
        </p:nvGraphicFramePr>
        <p:xfrm>
          <a:off x="1420812" y="1556793"/>
          <a:ext cx="6302375" cy="4468056"/>
        </p:xfrm>
        <a:graphic>
          <a:graphicData uri="http://schemas.openxmlformats.org/drawingml/2006/table">
            <a:tbl>
              <a:tblPr/>
              <a:tblGrid>
                <a:gridCol w="404495"/>
                <a:gridCol w="540385"/>
                <a:gridCol w="487045"/>
                <a:gridCol w="487045"/>
                <a:gridCol w="487045"/>
                <a:gridCol w="487045"/>
                <a:gridCol w="487045"/>
                <a:gridCol w="487045"/>
                <a:gridCol w="487045"/>
                <a:gridCol w="487045"/>
                <a:gridCol w="487045"/>
                <a:gridCol w="487045"/>
                <a:gridCol w="487045"/>
              </a:tblGrid>
              <a:tr h="3532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22 - 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Univerzita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21.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20.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19.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Pokračovací a odborné školy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Gymnázium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18.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Reálka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17.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Lyceum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16.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15.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14.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element. š. 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vyšší stup.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Vyšší obecná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Měšťanská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13.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12.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11.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Elementární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nižší stupeň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1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Obecná škola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10.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9.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Times New Roman"/>
                        </a:rPr>
                        <a:t>8.</a:t>
                      </a:r>
                      <a:endParaRPr lang="cs-CZ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Times New Roman"/>
                        </a:rPr>
                        <a:t>7.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20813" y="1668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523630" y="764704"/>
            <a:ext cx="1552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cs-CZ" sz="1600" dirty="0">
                <a:solidFill>
                  <a:srgbClr val="00B050"/>
                </a:solidFill>
              </a:rPr>
              <a:t>Školství</a:t>
            </a:r>
            <a:br>
              <a:rPr lang="cs-CZ" sz="1600" dirty="0">
                <a:solidFill>
                  <a:srgbClr val="00B050"/>
                </a:solidFill>
              </a:rPr>
            </a:br>
            <a:r>
              <a:rPr lang="cs-CZ" sz="2000" dirty="0">
                <a:solidFill>
                  <a:srgbClr val="00B050"/>
                </a:solidFill>
              </a:rPr>
              <a:t>1870 - 1950</a:t>
            </a: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88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b="1" dirty="0" smtClean="0"/>
          </a:p>
          <a:p>
            <a:r>
              <a:rPr lang="cs-CZ" sz="2000" b="1" dirty="0" smtClean="0"/>
              <a:t>Dochované </a:t>
            </a:r>
            <a:r>
              <a:rPr lang="cs-CZ" sz="2000" b="1" dirty="0"/>
              <a:t>archiválie </a:t>
            </a:r>
            <a:r>
              <a:rPr lang="cs-CZ" sz="2000" b="1" dirty="0" err="1"/>
              <a:t>SOkA</a:t>
            </a:r>
            <a:r>
              <a:rPr lang="cs-CZ" sz="2000" b="1" dirty="0"/>
              <a:t> Blansko</a:t>
            </a:r>
          </a:p>
          <a:p>
            <a:endParaRPr lang="cs-CZ" sz="2000" b="1" dirty="0" smtClean="0"/>
          </a:p>
          <a:p>
            <a:r>
              <a:rPr lang="cs-CZ" i="1" u="sng" dirty="0" smtClean="0"/>
              <a:t>Fondy obecných škol</a:t>
            </a:r>
          </a:p>
          <a:p>
            <a:r>
              <a:rPr lang="cs-CZ" dirty="0" smtClean="0"/>
              <a:t>Školní kroniky, třídní výkazy (katalogy), protokoly ze schůzí pedagogického sboru</a:t>
            </a:r>
          </a:p>
          <a:p>
            <a:endParaRPr lang="cs-CZ" dirty="0"/>
          </a:p>
          <a:p>
            <a:r>
              <a:rPr lang="cs-CZ" i="1" u="sng" dirty="0"/>
              <a:t>Fondy </a:t>
            </a:r>
            <a:r>
              <a:rPr lang="cs-CZ" i="1" u="sng" dirty="0" smtClean="0"/>
              <a:t>měšťanských </a:t>
            </a:r>
            <a:r>
              <a:rPr lang="cs-CZ" i="1" u="sng" dirty="0"/>
              <a:t>škol</a:t>
            </a:r>
          </a:p>
          <a:p>
            <a:r>
              <a:rPr lang="cs-CZ" dirty="0" smtClean="0"/>
              <a:t>Archiválie totožné s obecnými školami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měšťanské školy </a:t>
            </a:r>
          </a:p>
          <a:p>
            <a:r>
              <a:rPr lang="cs-CZ" i="1" dirty="0" smtClean="0"/>
              <a:t>Před 1900</a:t>
            </a:r>
            <a:r>
              <a:rPr lang="cs-CZ" dirty="0" smtClean="0"/>
              <a:t>      Boskovice (1892)</a:t>
            </a:r>
          </a:p>
          <a:p>
            <a:r>
              <a:rPr lang="cs-CZ" i="1" dirty="0" smtClean="0"/>
              <a:t>1900-1914</a:t>
            </a:r>
            <a:r>
              <a:rPr lang="cs-CZ" dirty="0" smtClean="0"/>
              <a:t> </a:t>
            </a:r>
            <a:r>
              <a:rPr lang="cs-CZ" dirty="0"/>
              <a:t> </a:t>
            </a:r>
            <a:r>
              <a:rPr lang="cs-CZ" dirty="0" smtClean="0"/>
              <a:t>   Blansko (1900 chlapecká, 1906 dívčí), Kunštát (1903), Olešnice (1904), Letovice (1905), Rájec (1912), Lysice (1913)</a:t>
            </a:r>
          </a:p>
          <a:p>
            <a:r>
              <a:rPr lang="cs-CZ" i="1" dirty="0" smtClean="0"/>
              <a:t>Po 1919</a:t>
            </a:r>
            <a:r>
              <a:rPr lang="cs-CZ" dirty="0" smtClean="0"/>
              <a:t>	      Černá Hora, Jedovnice, Svitávka (1919), Adamov, Knínice, Lomnice, Sloup, Velké Opatovice (1920)</a:t>
            </a:r>
          </a:p>
          <a:p>
            <a:r>
              <a:rPr lang="cs-CZ" i="1" dirty="0" smtClean="0"/>
              <a:t>Po 1945         </a:t>
            </a:r>
            <a:r>
              <a:rPr lang="cs-CZ" dirty="0" smtClean="0"/>
              <a:t> Křetín, Lipovec, Lipůvka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u="sng" dirty="0" smtClean="0"/>
          </a:p>
          <a:p>
            <a:pPr marL="285750" indent="-285750">
              <a:buFontTx/>
              <a:buChar char="-"/>
            </a:pPr>
            <a:endParaRPr lang="cs-CZ" u="sng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1870 - 1950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4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>Školství</a:t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54" y="1600200"/>
            <a:ext cx="7491091" cy="4525963"/>
          </a:xfrm>
        </p:spPr>
      </p:pic>
      <p:sp>
        <p:nvSpPr>
          <p:cNvPr id="3" name="TextovéPole 2"/>
          <p:cNvSpPr txBox="1"/>
          <p:nvPr/>
        </p:nvSpPr>
        <p:spPr>
          <a:xfrm>
            <a:off x="827584" y="1156102"/>
            <a:ext cx="7283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Fond Základní devítiletá škola pro 1.-5. ročník Borotín, třídní výkaz, </a:t>
            </a:r>
            <a:r>
              <a:rPr lang="cs-CZ" dirty="0" err="1" smtClean="0"/>
              <a:t>inv</a:t>
            </a:r>
            <a:r>
              <a:rPr lang="cs-CZ" dirty="0" smtClean="0"/>
              <a:t> .č. 59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57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>Školství</a:t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70" y="1556792"/>
            <a:ext cx="7071576" cy="5027371"/>
          </a:xfrm>
        </p:spPr>
      </p:pic>
      <p:sp>
        <p:nvSpPr>
          <p:cNvPr id="3" name="TextovéPole 2"/>
          <p:cNvSpPr txBox="1"/>
          <p:nvPr/>
        </p:nvSpPr>
        <p:spPr>
          <a:xfrm>
            <a:off x="827584" y="1086005"/>
            <a:ext cx="7283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Fond Základní devítiletá škola pro 1.-5. ročník Borotín, třídní výkaz, </a:t>
            </a:r>
            <a:r>
              <a:rPr lang="cs-CZ" dirty="0" err="1"/>
              <a:t>inv</a:t>
            </a:r>
            <a:r>
              <a:rPr lang="cs-CZ" dirty="0"/>
              <a:t> .č. </a:t>
            </a:r>
            <a:r>
              <a:rPr lang="cs-CZ" dirty="0" smtClean="0"/>
              <a:t>62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435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>Školství</a:t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80" y="1484784"/>
            <a:ext cx="3017809" cy="4958011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163" y="1196752"/>
            <a:ext cx="3155714" cy="518457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576" y="1177007"/>
            <a:ext cx="4082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/>
              <a:t>Střední škola chlapecká Blansko, třídní výkaz, </a:t>
            </a:r>
            <a:r>
              <a:rPr lang="cs-CZ" sz="1400" dirty="0" err="1" smtClean="0"/>
              <a:t>inv</a:t>
            </a:r>
            <a:r>
              <a:rPr lang="cs-CZ" sz="1400" dirty="0" smtClean="0"/>
              <a:t>. č. 2 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8163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Dohled nad školami náleží výhradně státu</a:t>
            </a:r>
          </a:p>
          <a:p>
            <a:r>
              <a:rPr lang="cs-CZ" sz="2000" b="1" dirty="0" smtClean="0"/>
              <a:t> </a:t>
            </a:r>
            <a:r>
              <a:rPr lang="cs-CZ" sz="2000" dirty="0" smtClean="0"/>
              <a:t>vznik nových úřadů = školních rad</a:t>
            </a:r>
          </a:p>
          <a:p>
            <a:endParaRPr lang="cs-CZ" sz="2000" dirty="0" smtClean="0"/>
          </a:p>
          <a:p>
            <a:r>
              <a:rPr lang="cs-CZ" sz="2000" b="1" dirty="0"/>
              <a:t>Dochované archiválie </a:t>
            </a:r>
            <a:r>
              <a:rPr lang="cs-CZ" sz="2000" b="1" dirty="0" smtClean="0"/>
              <a:t>MZA Brno</a:t>
            </a:r>
            <a:endParaRPr lang="cs-CZ" sz="2000" b="1" dirty="0"/>
          </a:p>
          <a:p>
            <a:r>
              <a:rPr lang="cs-CZ" sz="2000" i="1" u="sng" dirty="0" smtClean="0"/>
              <a:t>B 22 Zemská školní rada </a:t>
            </a:r>
          </a:p>
          <a:p>
            <a:r>
              <a:rPr lang="cs-CZ" sz="2000" dirty="0" smtClean="0"/>
              <a:t>Dokumenty k organizaci základního a středního školství v celé zemi, personálie učitelů </a:t>
            </a:r>
            <a:endParaRPr lang="cs-CZ" sz="2000" dirty="0"/>
          </a:p>
          <a:p>
            <a:endParaRPr lang="cs-CZ" sz="2000" i="1" u="sng" dirty="0"/>
          </a:p>
          <a:p>
            <a:r>
              <a:rPr lang="cs-CZ" sz="2000" b="1" dirty="0"/>
              <a:t>Dochované archiválie </a:t>
            </a:r>
            <a:r>
              <a:rPr lang="cs-CZ" sz="2000" b="1" dirty="0" err="1"/>
              <a:t>SOkA</a:t>
            </a:r>
            <a:r>
              <a:rPr lang="cs-CZ" sz="2000" b="1" dirty="0"/>
              <a:t> </a:t>
            </a:r>
            <a:r>
              <a:rPr lang="cs-CZ" sz="2000" b="1" dirty="0" smtClean="0"/>
              <a:t>Blansko</a:t>
            </a:r>
          </a:p>
          <a:p>
            <a:r>
              <a:rPr lang="cs-CZ" dirty="0" smtClean="0"/>
              <a:t>Fondy </a:t>
            </a:r>
            <a:r>
              <a:rPr lang="cs-CZ" i="1" u="sng" dirty="0" smtClean="0"/>
              <a:t>místních (újezdních) školních rad</a:t>
            </a:r>
          </a:p>
          <a:p>
            <a:r>
              <a:rPr lang="cs-CZ" dirty="0" smtClean="0"/>
              <a:t>Zápisy ze schůzí, stavba školních budov, účetnictví</a:t>
            </a:r>
          </a:p>
          <a:p>
            <a:endParaRPr lang="cs-CZ" dirty="0"/>
          </a:p>
          <a:p>
            <a:r>
              <a:rPr lang="cs-CZ" dirty="0" smtClean="0"/>
              <a:t>Fond </a:t>
            </a:r>
            <a:r>
              <a:rPr lang="cs-CZ" i="1" u="sng" dirty="0" smtClean="0"/>
              <a:t>Okresní školní výbor Boskovice</a:t>
            </a:r>
            <a:endParaRPr lang="cs-CZ" i="1" u="sng" dirty="0"/>
          </a:p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1870 - 1950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762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9" t="10508" b="10743"/>
          <a:stretch/>
        </p:blipFill>
        <p:spPr>
          <a:xfrm rot="10800000">
            <a:off x="5212198" y="1259563"/>
            <a:ext cx="3579312" cy="5400601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1" r="4943" b="10091"/>
          <a:stretch/>
        </p:blipFill>
        <p:spPr>
          <a:xfrm>
            <a:off x="323528" y="1167086"/>
            <a:ext cx="3672408" cy="5688632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3995936" y="5751789"/>
            <a:ext cx="482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školní rady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Zákaz fyzických trestů 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1870 - 1950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4378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 smtClean="0">
                <a:solidFill>
                  <a:srgbClr val="00B050"/>
                </a:solidFill>
                <a:ea typeface="+mn-ea"/>
                <a:cs typeface="+mn-cs"/>
              </a:rPr>
              <a:t>Střední školství</a:t>
            </a: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457200" indent="-457200">
              <a:buAutoNum type="arabicPlain" startAt="1775"/>
            </a:pPr>
            <a:r>
              <a:rPr lang="cs-CZ" sz="2000" dirty="0" smtClean="0"/>
              <a:t> Reforma </a:t>
            </a:r>
            <a:r>
              <a:rPr lang="cs-CZ" sz="2000" dirty="0" smtClean="0"/>
              <a:t>(</a:t>
            </a:r>
            <a:r>
              <a:rPr lang="cs-CZ" sz="2000" dirty="0" smtClean="0"/>
              <a:t>jezuitské školy převzaty státem)</a:t>
            </a:r>
          </a:p>
          <a:p>
            <a:pPr marL="0" indent="0">
              <a:buNone/>
            </a:pPr>
            <a:r>
              <a:rPr lang="cs-CZ" sz="2000" dirty="0" smtClean="0"/>
              <a:t>Gymnázia  5třídní (3 nižší vyučovací jazyk němčina, 2 vyšší latinské)</a:t>
            </a:r>
          </a:p>
          <a:p>
            <a:pPr marL="0" indent="0">
              <a:buNone/>
            </a:pPr>
            <a:r>
              <a:rPr lang="cs-CZ" sz="2000" dirty="0" smtClean="0"/>
              <a:t>2leté filozofické studium při piaristických gymnáziích (Litomyšl)</a:t>
            </a:r>
          </a:p>
          <a:p>
            <a:r>
              <a:rPr lang="cs-CZ" sz="2000" dirty="0"/>
              <a:t>Od r. </a:t>
            </a:r>
            <a:r>
              <a:rPr lang="cs-CZ" sz="2000" dirty="0" smtClean="0"/>
              <a:t>1849 8třídní </a:t>
            </a:r>
            <a:r>
              <a:rPr lang="cs-CZ" sz="2000" dirty="0"/>
              <a:t>gymnázia (4 nižší, 4 vyšší)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/>
              <a:t>Od r. </a:t>
            </a:r>
            <a:r>
              <a:rPr lang="cs-CZ" sz="2000" dirty="0" smtClean="0"/>
              <a:t>1805 Vznik </a:t>
            </a:r>
            <a:r>
              <a:rPr lang="cs-CZ" sz="2000" dirty="0"/>
              <a:t>reálných škol – až do r. 1848 výuka </a:t>
            </a:r>
            <a:r>
              <a:rPr lang="cs-CZ" sz="2000" dirty="0" smtClean="0"/>
              <a:t>hospodářské administrativy </a:t>
            </a:r>
            <a:r>
              <a:rPr lang="cs-CZ" sz="2000" dirty="0"/>
              <a:t>– od r. 1872 skládali studenti </a:t>
            </a:r>
            <a:r>
              <a:rPr lang="cs-CZ" sz="2000" dirty="0" smtClean="0"/>
              <a:t>maturitu</a:t>
            </a:r>
          </a:p>
          <a:p>
            <a:endParaRPr lang="cs-CZ" sz="2000" dirty="0" smtClean="0"/>
          </a:p>
          <a:p>
            <a:r>
              <a:rPr lang="cs-CZ" sz="2000" dirty="0"/>
              <a:t>Od r. </a:t>
            </a:r>
            <a:r>
              <a:rPr lang="cs-CZ" sz="2000" dirty="0" smtClean="0"/>
              <a:t>1908</a:t>
            </a:r>
            <a:r>
              <a:rPr lang="cs-CZ" sz="2000" dirty="0"/>
              <a:t> </a:t>
            </a:r>
            <a:r>
              <a:rPr lang="cs-CZ" sz="2000" dirty="0" smtClean="0"/>
              <a:t>Vznikaly </a:t>
            </a:r>
            <a:r>
              <a:rPr lang="cs-CZ" sz="2000" dirty="0"/>
              <a:t>reálná gymnázia – kompromis mezi klasickým gymnáziem a reálkou</a:t>
            </a:r>
          </a:p>
          <a:p>
            <a:r>
              <a:rPr lang="cs-CZ" sz="2000" dirty="0"/>
              <a:t>Reformní reálná gymnázia – 1. až 4. ročník shodný s reálkami</a:t>
            </a:r>
          </a:p>
          <a:p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28827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 smtClean="0">
                <a:solidFill>
                  <a:srgbClr val="00B050"/>
                </a:solidFill>
                <a:ea typeface="+mn-ea"/>
                <a:cs typeface="+mn-cs"/>
              </a:rPr>
              <a:t>Střední školství</a:t>
            </a: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Vznik středních škol na okrese Blansko</a:t>
            </a:r>
          </a:p>
          <a:p>
            <a:pPr marL="0" indent="0">
              <a:buNone/>
            </a:pPr>
            <a:r>
              <a:rPr lang="cs-CZ" sz="2000" b="1" dirty="0" smtClean="0"/>
              <a:t>Gymnázium Boskovice</a:t>
            </a:r>
          </a:p>
          <a:p>
            <a:pPr marL="0" indent="0">
              <a:buNone/>
            </a:pPr>
            <a:r>
              <a:rPr lang="cs-CZ" sz="2000" dirty="0" smtClean="0"/>
              <a:t>První nesmělé pokusy sahají do r. 1851. V r. </a:t>
            </a:r>
            <a:r>
              <a:rPr lang="cs-CZ" sz="2000" dirty="0" smtClean="0"/>
              <a:t>1871 další </a:t>
            </a:r>
            <a:r>
              <a:rPr lang="cs-CZ" sz="2000" dirty="0" smtClean="0"/>
              <a:t>neúspěšná žádost o povolení českého nižšího reálného gymnázia.</a:t>
            </a:r>
          </a:p>
          <a:p>
            <a:pPr marL="0" indent="0">
              <a:buNone/>
            </a:pPr>
            <a:r>
              <a:rPr lang="cs-CZ" sz="2000" dirty="0" smtClean="0"/>
              <a:t>1900 schváleno zřízení Státního gymnázia v Boskovicích s českou řečí vyučovací 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1903 dokončena stavba školní budovy</a:t>
            </a:r>
          </a:p>
          <a:p>
            <a:pPr marL="0" indent="0">
              <a:buNone/>
            </a:pPr>
            <a:r>
              <a:rPr lang="cs-CZ" sz="2000" dirty="0" smtClean="0"/>
              <a:t>Další střední </a:t>
            </a:r>
            <a:r>
              <a:rPr lang="cs-CZ" sz="2000" dirty="0" smtClean="0"/>
              <a:t>školy na okrese </a:t>
            </a:r>
            <a:r>
              <a:rPr lang="cs-CZ" sz="2000" dirty="0" smtClean="0"/>
              <a:t>vznikají až po r. 1945 (Gymnázium Blansko, Střední průmyslová škola Jedovnice, Střední ekonomická škola Blansko, SZTŠ Boskovice atd.)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1228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672"/>
            <a:ext cx="3849856" cy="614667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4032448" cy="612560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 smtClean="0">
                <a:solidFill>
                  <a:srgbClr val="00B050"/>
                </a:solidFill>
                <a:ea typeface="+mn-ea"/>
                <a:cs typeface="+mn-cs"/>
              </a:rPr>
              <a:t>Střední školství</a:t>
            </a: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 flipH="1">
            <a:off x="1331640" y="4941168"/>
            <a:ext cx="6840760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dirty="0"/>
              <a:t>Gymnázium Boskovice, hlavní protokol o zkouškách dospělosti, </a:t>
            </a:r>
            <a:r>
              <a:rPr lang="cs-CZ" sz="1800" dirty="0" err="1"/>
              <a:t>inv</a:t>
            </a:r>
            <a:r>
              <a:rPr lang="cs-CZ" sz="1800" dirty="0"/>
              <a:t>. č. 2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36847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6" y="377280"/>
            <a:ext cx="3983157" cy="648072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9288"/>
            <a:ext cx="3894642" cy="633670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 smtClean="0">
                <a:solidFill>
                  <a:srgbClr val="00B050"/>
                </a:solidFill>
                <a:ea typeface="+mn-ea"/>
                <a:cs typeface="+mn-cs"/>
              </a:rPr>
              <a:t>Střední školství</a:t>
            </a: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 flipH="1">
            <a:off x="1331640" y="5013176"/>
            <a:ext cx="6912768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dirty="0" smtClean="0"/>
              <a:t>Gymnázium </a:t>
            </a:r>
            <a:r>
              <a:rPr lang="cs-CZ" sz="1800" dirty="0" smtClean="0"/>
              <a:t>Boskovice, hlavní protokol o zkouškách dospělosti, </a:t>
            </a:r>
            <a:r>
              <a:rPr lang="cs-CZ" sz="1800" dirty="0" err="1" smtClean="0"/>
              <a:t>inv</a:t>
            </a:r>
            <a:r>
              <a:rPr lang="cs-CZ" sz="1800" dirty="0" smtClean="0"/>
              <a:t>. č. 2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139019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cs-CZ" sz="1600" dirty="0" smtClean="0">
                <a:solidFill>
                  <a:srgbClr val="00B050"/>
                </a:solidFill>
                <a:ea typeface="+mn-ea"/>
                <a:cs typeface="+mn-cs"/>
              </a:rPr>
              <a:t>Odborné školství</a:t>
            </a:r>
            <a: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srgbClr val="00B050"/>
                </a:solidFill>
                <a:ea typeface="+mn-ea"/>
                <a:cs typeface="+mn-cs"/>
              </a:rPr>
              <a:t>1870 - </a:t>
            </a:r>
            <a:r>
              <a:rPr lang="cs-CZ" sz="2000" dirty="0" smtClean="0">
                <a:solidFill>
                  <a:srgbClr val="00B050"/>
                </a:solidFill>
                <a:ea typeface="+mn-ea"/>
                <a:cs typeface="+mn-cs"/>
              </a:rPr>
              <a:t>1950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endParaRPr lang="cs-CZ" sz="2000" b="1" dirty="0" smtClean="0"/>
          </a:p>
          <a:p>
            <a:r>
              <a:rPr lang="cs-CZ" sz="2000" b="1" dirty="0"/>
              <a:t>Od r. </a:t>
            </a:r>
            <a:r>
              <a:rPr lang="cs-CZ" sz="2000" b="1" dirty="0" smtClean="0"/>
              <a:t>1859 </a:t>
            </a:r>
            <a:r>
              <a:rPr lang="cs-CZ" sz="2000" dirty="0" smtClean="0"/>
              <a:t>Mohly </a:t>
            </a:r>
            <a:r>
              <a:rPr lang="cs-CZ" sz="2000" dirty="0"/>
              <a:t>vznikat tzv. opakovací, později pokračovací, školy.</a:t>
            </a:r>
          </a:p>
          <a:p>
            <a:pPr marL="0" indent="0">
              <a:buNone/>
            </a:pPr>
            <a:r>
              <a:rPr lang="cs-CZ" sz="2000" dirty="0"/>
              <a:t>Pokračovací školství buď pokračovacím kurzem při měšťanské škole, nebo pokračovací školou, ty byly ale také nějakou formou propojeny s měšťanskou školou (správně či personálně). Pokračovací školy mohly být zřízeny i při jiné než měšťanské </a:t>
            </a:r>
            <a:r>
              <a:rPr lang="cs-CZ" sz="2000" dirty="0" smtClean="0"/>
              <a:t>škole. Obvykle </a:t>
            </a:r>
            <a:r>
              <a:rPr lang="cs-CZ" sz="2000" dirty="0"/>
              <a:t>dvouleté pro děti 14-16.</a:t>
            </a:r>
          </a:p>
          <a:p>
            <a:endParaRPr lang="cs-CZ" sz="2000" b="1" dirty="0"/>
          </a:p>
          <a:p>
            <a:r>
              <a:rPr lang="cs-CZ" sz="2000" b="1" dirty="0"/>
              <a:t>Od r. </a:t>
            </a:r>
            <a:r>
              <a:rPr lang="cs-CZ" sz="2000" b="1" dirty="0" smtClean="0"/>
              <a:t>1875 </a:t>
            </a:r>
            <a:r>
              <a:rPr lang="cs-CZ" sz="2000" dirty="0" smtClean="0"/>
              <a:t>Zakládány </a:t>
            </a:r>
            <a:r>
              <a:rPr lang="cs-CZ" sz="2000" dirty="0"/>
              <a:t>hospodářské pokračovací školy.</a:t>
            </a:r>
          </a:p>
          <a:p>
            <a:endParaRPr lang="cs-CZ" sz="2000" b="1" dirty="0" smtClean="0"/>
          </a:p>
          <a:p>
            <a:r>
              <a:rPr lang="cs-CZ" sz="2000" b="1" dirty="0" smtClean="0"/>
              <a:t>Od </a:t>
            </a:r>
            <a:r>
              <a:rPr lang="cs-CZ" sz="2000" b="1" dirty="0"/>
              <a:t>r. </a:t>
            </a:r>
            <a:r>
              <a:rPr lang="cs-CZ" sz="2000" b="1" dirty="0" smtClean="0"/>
              <a:t>1907 </a:t>
            </a:r>
            <a:r>
              <a:rPr lang="cs-CZ" sz="2000" dirty="0" smtClean="0"/>
              <a:t>Změněn </a:t>
            </a:r>
            <a:r>
              <a:rPr lang="cs-CZ" sz="2000" dirty="0"/>
              <a:t>název Pokračovací škola na Živnostenská škola pokračovací. Od r. 1910 název povinný.</a:t>
            </a:r>
          </a:p>
          <a:p>
            <a:endParaRPr lang="cs-CZ" sz="2000" b="1" dirty="0" smtClean="0"/>
          </a:p>
          <a:p>
            <a:r>
              <a:rPr lang="cs-CZ" sz="2000" b="1" dirty="0" smtClean="0"/>
              <a:t>Od </a:t>
            </a:r>
            <a:r>
              <a:rPr lang="cs-CZ" sz="2000" b="1" dirty="0"/>
              <a:t>r. </a:t>
            </a:r>
            <a:r>
              <a:rPr lang="cs-CZ" sz="2000" b="1" dirty="0" smtClean="0"/>
              <a:t>1910 </a:t>
            </a:r>
            <a:r>
              <a:rPr lang="cs-CZ" sz="2000" dirty="0" smtClean="0"/>
              <a:t>Ustanovovány </a:t>
            </a:r>
            <a:r>
              <a:rPr lang="cs-CZ" sz="2000" dirty="0"/>
              <a:t>obchodní oddělení živnostenských škol pokračovacích, často jako kupecké školy spojovány s obchodními akademiemi.</a:t>
            </a:r>
          </a:p>
          <a:p>
            <a:pPr marL="0" indent="0">
              <a:buNone/>
            </a:pPr>
            <a:r>
              <a:rPr lang="cs-CZ" sz="2000" dirty="0"/>
              <a:t> </a:t>
            </a:r>
          </a:p>
          <a:p>
            <a:r>
              <a:rPr lang="cs-CZ" sz="2000" b="1" dirty="0"/>
              <a:t>Od r. </a:t>
            </a:r>
            <a:r>
              <a:rPr lang="cs-CZ" sz="2000" b="1" dirty="0" smtClean="0"/>
              <a:t>1920 </a:t>
            </a:r>
            <a:r>
              <a:rPr lang="cs-CZ" sz="2000" dirty="0" smtClean="0"/>
              <a:t>Obchodní </a:t>
            </a:r>
            <a:r>
              <a:rPr lang="cs-CZ" sz="2000" dirty="0"/>
              <a:t>školy změněny na obchodní akademie</a:t>
            </a:r>
          </a:p>
        </p:txBody>
      </p:sp>
    </p:spTree>
    <p:extLst>
      <p:ext uri="{BB962C8B-B14F-4D97-AF65-F5344CB8AC3E}">
        <p14:creationId xmlns:p14="http://schemas.microsoft.com/office/powerpoint/2010/main" val="3886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" b="6482"/>
          <a:stretch/>
        </p:blipFill>
        <p:spPr>
          <a:xfrm>
            <a:off x="4463499" y="332912"/>
            <a:ext cx="4331598" cy="613447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6278"/>
          <a:stretch/>
        </p:blipFill>
        <p:spPr>
          <a:xfrm>
            <a:off x="229905" y="292963"/>
            <a:ext cx="4368724" cy="6214369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 rot="10800000" flipV="1">
            <a:off x="4598628" y="5301208"/>
            <a:ext cx="4026507" cy="6480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000" b="1" dirty="0" smtClean="0"/>
              <a:t>r</a:t>
            </a:r>
            <a:r>
              <a:rPr lang="cs-CZ" sz="2000" b="1" dirty="0"/>
              <a:t>. </a:t>
            </a:r>
            <a:r>
              <a:rPr lang="cs-CZ" sz="2000" b="1" dirty="0" smtClean="0"/>
              <a:t>1888 </a:t>
            </a:r>
            <a:r>
              <a:rPr lang="cs-CZ" sz="2000" dirty="0" smtClean="0"/>
              <a:t>založena</a:t>
            </a:r>
            <a:r>
              <a:rPr lang="cs-CZ" sz="2000" b="1" dirty="0" smtClean="0"/>
              <a:t> </a:t>
            </a:r>
            <a:r>
              <a:rPr lang="cs-CZ" sz="2000" dirty="0" smtClean="0"/>
              <a:t>Průmyslová škola pokračovací v Boskovicích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757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 smtClean="0"/>
          </a:p>
          <a:p>
            <a:r>
              <a:rPr lang="cs-CZ" sz="2000" b="1" dirty="0" smtClean="0"/>
              <a:t>Moravský zemský archiv</a:t>
            </a:r>
          </a:p>
          <a:p>
            <a:r>
              <a:rPr lang="cs-CZ" sz="2000" dirty="0" smtClean="0"/>
              <a:t>Fond </a:t>
            </a:r>
            <a:r>
              <a:rPr lang="cs-CZ" sz="2000" u="sng" dirty="0" smtClean="0"/>
              <a:t>G 167 Vesna Brno</a:t>
            </a:r>
            <a:r>
              <a:rPr lang="cs-CZ" sz="2000" dirty="0" smtClean="0"/>
              <a:t> spolek vzdělávání dívek a žen, </a:t>
            </a:r>
          </a:p>
          <a:p>
            <a:r>
              <a:rPr lang="cs-CZ" sz="2000" dirty="0" smtClean="0"/>
              <a:t>1886 vznik 1. vyšší dívčí škola na Moravě, postupně provozovala soubor 13 vyšších dívčích škol (včetně lycea, gymnázia) po r. 1919 postátnění škol</a:t>
            </a:r>
          </a:p>
          <a:p>
            <a:endParaRPr lang="cs-CZ" sz="2000" dirty="0" smtClean="0"/>
          </a:p>
          <a:p>
            <a:r>
              <a:rPr lang="cs-CZ" sz="2000" dirty="0" smtClean="0"/>
              <a:t>Od r. 1870 vznik dívčích učitelských ústavů s maturitou (celibát učitelek zrušen 1919)</a:t>
            </a:r>
          </a:p>
          <a:p>
            <a:r>
              <a:rPr lang="cs-CZ" sz="2000" u="sng" dirty="0" smtClean="0"/>
              <a:t>Vlastní školní fondy Archiv města Brna</a:t>
            </a:r>
          </a:p>
          <a:p>
            <a:r>
              <a:rPr lang="cs-CZ" sz="2000" dirty="0" smtClean="0"/>
              <a:t>Evidence studentů, osobní spisy zaměstnanců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Dívčí školy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25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Většina současných vysokých škol</a:t>
            </a:r>
            <a:r>
              <a:rPr lang="cs-CZ" sz="2000" dirty="0" smtClean="0"/>
              <a:t> – vlastní akreditované archivy </a:t>
            </a:r>
          </a:p>
          <a:p>
            <a:endParaRPr lang="cs-CZ" sz="2000" dirty="0" smtClean="0"/>
          </a:p>
          <a:p>
            <a:r>
              <a:rPr lang="cs-CZ" sz="2000" dirty="0" smtClean="0"/>
              <a:t>Moravský zemský archiv</a:t>
            </a:r>
          </a:p>
          <a:p>
            <a:r>
              <a:rPr lang="cs-CZ" sz="2000" dirty="0" smtClean="0"/>
              <a:t>Fond </a:t>
            </a:r>
            <a:r>
              <a:rPr lang="cs-CZ" sz="2000" u="sng" dirty="0" smtClean="0"/>
              <a:t>B 34 Německá technika Brno </a:t>
            </a:r>
            <a:endParaRPr lang="cs-CZ" sz="2000" dirty="0" smtClean="0"/>
          </a:p>
          <a:p>
            <a:r>
              <a:rPr lang="cs-CZ" sz="2000" dirty="0" smtClean="0"/>
              <a:t>Navazuje na stavovskou akademii v Olomouci z r. 1725; přenesena do Brna v r</a:t>
            </a:r>
            <a:r>
              <a:rPr lang="cs-CZ" sz="2000" dirty="0" smtClean="0"/>
              <a:t>. 1849 </a:t>
            </a:r>
            <a:r>
              <a:rPr lang="cs-CZ" sz="2000" dirty="0" err="1"/>
              <a:t>Technische</a:t>
            </a:r>
            <a:r>
              <a:rPr lang="cs-CZ" sz="2000" dirty="0"/>
              <a:t> </a:t>
            </a:r>
            <a:r>
              <a:rPr lang="cs-CZ" sz="2000" dirty="0" err="1"/>
              <a:t>Lehranstalt</a:t>
            </a:r>
            <a:r>
              <a:rPr lang="cs-CZ" sz="2000" dirty="0"/>
              <a:t> </a:t>
            </a:r>
            <a:r>
              <a:rPr lang="cs-CZ" sz="2000" dirty="0" smtClean="0"/>
              <a:t>(</a:t>
            </a:r>
            <a:r>
              <a:rPr lang="cs-CZ" sz="2000" dirty="0"/>
              <a:t>Technické učiliště </a:t>
            </a:r>
            <a:r>
              <a:rPr lang="cs-CZ" sz="2000" dirty="0" smtClean="0"/>
              <a:t>Brno); 1867 </a:t>
            </a:r>
            <a:r>
              <a:rPr lang="cs-CZ" sz="2000" dirty="0" err="1" smtClean="0"/>
              <a:t>Technische</a:t>
            </a:r>
            <a:r>
              <a:rPr lang="cs-CZ" sz="2000" dirty="0" smtClean="0"/>
              <a:t> Institut; 1873 </a:t>
            </a:r>
            <a:r>
              <a:rPr lang="cs-CZ" sz="2000" dirty="0" err="1" smtClean="0"/>
              <a:t>Technische</a:t>
            </a:r>
            <a:r>
              <a:rPr lang="cs-CZ" sz="2000" dirty="0" smtClean="0"/>
              <a:t> </a:t>
            </a:r>
            <a:r>
              <a:rPr lang="cs-CZ" sz="2000" dirty="0" err="1" smtClean="0"/>
              <a:t>Hochschule</a:t>
            </a:r>
            <a:endParaRPr lang="cs-CZ" sz="2000" dirty="0" smtClean="0"/>
          </a:p>
          <a:p>
            <a:r>
              <a:rPr lang="cs-CZ" sz="2000" dirty="0" smtClean="0"/>
              <a:t>Evidence studentů 1849-1945, osobní spisy zaměstnanců (např. prof. Kaplan)</a:t>
            </a:r>
          </a:p>
          <a:p>
            <a:endParaRPr lang="cs-CZ" sz="2000" dirty="0" smtClean="0"/>
          </a:p>
          <a:p>
            <a:r>
              <a:rPr lang="cs-CZ" sz="2000" dirty="0" smtClean="0"/>
              <a:t>1899 Česká vysoká škola technická v Brně</a:t>
            </a:r>
            <a:endParaRPr lang="cs-CZ" sz="2000" dirty="0"/>
          </a:p>
          <a:p>
            <a:r>
              <a:rPr lang="cs-CZ" sz="2000" dirty="0" smtClean="0"/>
              <a:t>1919 Univerzita Brno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Vysoké školy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85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4432914" y="1614698"/>
            <a:ext cx="3919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Fond </a:t>
            </a:r>
            <a:r>
              <a:rPr lang="cs-CZ" sz="2000" u="sng" dirty="0" smtClean="0"/>
              <a:t>B 34 Německá technika Brno </a:t>
            </a:r>
          </a:p>
          <a:p>
            <a:r>
              <a:rPr lang="cs-CZ" sz="2000" dirty="0" smtClean="0"/>
              <a:t>katalog studentů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923928" y="54868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Vysoké školy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33" y="521306"/>
            <a:ext cx="4127882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4432914" y="1614698"/>
            <a:ext cx="3919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Fond </a:t>
            </a:r>
            <a:r>
              <a:rPr lang="cs-CZ" sz="2000" u="sng" dirty="0" smtClean="0"/>
              <a:t>B 34 Německá technika Brno </a:t>
            </a:r>
          </a:p>
          <a:p>
            <a:r>
              <a:rPr lang="cs-CZ" sz="2000" dirty="0" smtClean="0"/>
              <a:t>vysvědčení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923928" y="54868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Školství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Vysoké školy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853761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9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92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400" b="1" dirty="0" smtClean="0"/>
              <a:t>Doporučená literatura k tématu (stručný výběr)</a:t>
            </a:r>
          </a:p>
          <a:p>
            <a:r>
              <a:rPr lang="cs-CZ" sz="1400" dirty="0" smtClean="0"/>
              <a:t>KADLEC, Petr. </a:t>
            </a:r>
            <a:r>
              <a:rPr lang="cs-CZ" sz="1400" i="1" dirty="0" smtClean="0"/>
              <a:t>Střední školy a jejich studenti</a:t>
            </a:r>
            <a:r>
              <a:rPr lang="cs-CZ" sz="1400" dirty="0" smtClean="0"/>
              <a:t>. </a:t>
            </a:r>
            <a:r>
              <a:rPr lang="cs-CZ" sz="1400" dirty="0"/>
              <a:t>O</a:t>
            </a:r>
            <a:r>
              <a:rPr lang="cs-CZ" sz="1400" dirty="0" smtClean="0"/>
              <a:t>strava, 2013. ISBN 978-80-7464-253-1. </a:t>
            </a:r>
            <a:endParaRPr lang="cs-CZ" sz="1400" dirty="0"/>
          </a:p>
          <a:p>
            <a:r>
              <a:rPr lang="cs-CZ" sz="1400" dirty="0" smtClean="0"/>
              <a:t>TROJAN, Jan. </a:t>
            </a:r>
            <a:r>
              <a:rPr lang="cs-CZ" sz="1400" i="1" dirty="0" smtClean="0"/>
              <a:t>Kantoři na Moravě a ve Slezsku 17. </a:t>
            </a:r>
            <a:r>
              <a:rPr lang="cs-CZ" sz="1400" i="1" dirty="0"/>
              <a:t>a </a:t>
            </a:r>
            <a:r>
              <a:rPr lang="cs-CZ" sz="1400" i="1" dirty="0" smtClean="0"/>
              <a:t>19. </a:t>
            </a:r>
            <a:r>
              <a:rPr lang="cs-CZ" sz="1400" i="1" dirty="0"/>
              <a:t>století</a:t>
            </a:r>
            <a:r>
              <a:rPr lang="cs-CZ" sz="1400" dirty="0"/>
              <a:t>. </a:t>
            </a:r>
            <a:r>
              <a:rPr lang="cs-CZ" sz="1400" dirty="0" smtClean="0"/>
              <a:t>Brno: Muzejní a vlastivědná společnost, 2000. ISBN 80-7275-006-2.</a:t>
            </a:r>
            <a:endParaRPr lang="cs-CZ" sz="1400" dirty="0"/>
          </a:p>
          <a:p>
            <a:r>
              <a:rPr lang="cs-CZ" sz="1400" dirty="0" smtClean="0"/>
              <a:t>LENDEROVÁ</a:t>
            </a:r>
            <a:r>
              <a:rPr lang="cs-CZ" sz="1400" dirty="0"/>
              <a:t>, </a:t>
            </a:r>
            <a:r>
              <a:rPr lang="cs-CZ" sz="1400" dirty="0" smtClean="0"/>
              <a:t>Milena, JIRÁNEK Tomáš, MACKOVÁ, Marie. </a:t>
            </a:r>
            <a:r>
              <a:rPr lang="cs-CZ" sz="1400" i="1" dirty="0" smtClean="0"/>
              <a:t>Z dějin české každodennosti. Život v 19</a:t>
            </a:r>
            <a:r>
              <a:rPr lang="cs-CZ" sz="1400" i="1" dirty="0"/>
              <a:t>. </a:t>
            </a:r>
            <a:r>
              <a:rPr lang="cs-CZ" sz="1400" i="1" dirty="0" smtClean="0"/>
              <a:t>století</a:t>
            </a:r>
            <a:r>
              <a:rPr lang="cs-CZ" sz="1400" dirty="0" smtClean="0"/>
              <a:t>. </a:t>
            </a:r>
            <a:r>
              <a:rPr lang="cs-CZ" sz="1400" dirty="0"/>
              <a:t>Praha: </a:t>
            </a:r>
            <a:r>
              <a:rPr lang="cs-CZ" sz="1400" dirty="0" smtClean="0"/>
              <a:t>Nakladatelství Karolinum, </a:t>
            </a:r>
            <a:r>
              <a:rPr lang="cs-CZ" sz="1400" dirty="0"/>
              <a:t>2009. ISBN </a:t>
            </a:r>
            <a:r>
              <a:rPr lang="cs-CZ" sz="1400" dirty="0" smtClean="0"/>
              <a:t>978-80-246-1683-4</a:t>
            </a:r>
            <a:r>
              <a:rPr lang="cs-CZ" sz="1400" dirty="0"/>
              <a:t>.</a:t>
            </a:r>
          </a:p>
          <a:p>
            <a:r>
              <a:rPr lang="cs-CZ" sz="1400" dirty="0" smtClean="0"/>
              <a:t>FASORA </a:t>
            </a:r>
            <a:r>
              <a:rPr lang="cs-CZ" sz="1400" dirty="0"/>
              <a:t>L., HANUŠ J., MALÍŘ J., VYKOUPIL L. </a:t>
            </a:r>
            <a:r>
              <a:rPr lang="cs-CZ" sz="1400" i="1" dirty="0"/>
              <a:t>Člověk na Moravě </a:t>
            </a:r>
            <a:r>
              <a:rPr lang="cs-CZ" sz="1400" i="1" dirty="0" smtClean="0"/>
              <a:t>v druhé polovině 18. </a:t>
            </a:r>
            <a:r>
              <a:rPr lang="cs-CZ" sz="1400" i="1" dirty="0"/>
              <a:t>století</a:t>
            </a:r>
            <a:r>
              <a:rPr lang="cs-CZ" sz="1400" dirty="0"/>
              <a:t>. Brno:  </a:t>
            </a:r>
            <a:r>
              <a:rPr lang="cs-CZ" sz="1400" dirty="0" smtClean="0"/>
              <a:t>CDK 2008. </a:t>
            </a:r>
            <a:r>
              <a:rPr lang="cs-CZ" sz="1400" dirty="0"/>
              <a:t>ISBN </a:t>
            </a:r>
            <a:r>
              <a:rPr lang="cs-CZ" sz="1400" dirty="0" smtClean="0"/>
              <a:t>978-80-7325-175-8.</a:t>
            </a:r>
            <a:r>
              <a:rPr lang="cs-CZ" sz="1400" dirty="0"/>
              <a:t> </a:t>
            </a:r>
          </a:p>
          <a:p>
            <a:r>
              <a:rPr lang="cs-CZ" sz="1400" dirty="0"/>
              <a:t>FASORA L., HANUŠ J., MALÍŘ J., VYKOUPIL L. </a:t>
            </a:r>
            <a:r>
              <a:rPr lang="cs-CZ" sz="1400" i="1" dirty="0"/>
              <a:t>Člověk na Moravě v </a:t>
            </a:r>
            <a:r>
              <a:rPr lang="cs-CZ" sz="1400" i="1" dirty="0" smtClean="0"/>
              <a:t>19. </a:t>
            </a:r>
            <a:r>
              <a:rPr lang="cs-CZ" sz="1400" i="1" dirty="0"/>
              <a:t>století</a:t>
            </a:r>
            <a:r>
              <a:rPr lang="cs-CZ" sz="1400" dirty="0"/>
              <a:t>. Brno</a:t>
            </a:r>
            <a:r>
              <a:rPr lang="cs-CZ" sz="1400" dirty="0" smtClean="0"/>
              <a:t>: CDK 2004. </a:t>
            </a:r>
            <a:r>
              <a:rPr lang="cs-CZ" sz="1400" dirty="0"/>
              <a:t>ISBN </a:t>
            </a:r>
            <a:r>
              <a:rPr lang="cs-CZ" sz="1400" dirty="0" smtClean="0"/>
              <a:t>80-7325-038-1.</a:t>
            </a:r>
          </a:p>
          <a:p>
            <a:r>
              <a:rPr lang="cs-CZ" sz="1400" dirty="0"/>
              <a:t>FASORA L., HANUŠ J., MALÍŘ J., VYKOUPIL L. </a:t>
            </a:r>
            <a:r>
              <a:rPr lang="cs-CZ" sz="1400" i="1" dirty="0"/>
              <a:t>Člověk na Moravě v </a:t>
            </a:r>
            <a:r>
              <a:rPr lang="cs-CZ" sz="1400" i="1" dirty="0" smtClean="0"/>
              <a:t>první polovině 20. </a:t>
            </a:r>
            <a:r>
              <a:rPr lang="cs-CZ" sz="1400" i="1" dirty="0"/>
              <a:t>století</a:t>
            </a:r>
            <a:r>
              <a:rPr lang="cs-CZ" sz="1400" dirty="0"/>
              <a:t>. Brno: </a:t>
            </a:r>
            <a:r>
              <a:rPr lang="cs-CZ" sz="1400" dirty="0" smtClean="0"/>
              <a:t>CDK 2006.  </a:t>
            </a:r>
            <a:r>
              <a:rPr lang="cs-CZ" sz="1400" dirty="0"/>
              <a:t>ISBN </a:t>
            </a:r>
            <a:r>
              <a:rPr lang="cs-CZ" sz="1400" dirty="0" smtClean="0"/>
              <a:t>80-7325-105-1.</a:t>
            </a:r>
            <a:endParaRPr lang="cs-CZ" sz="1400" dirty="0"/>
          </a:p>
          <a:p>
            <a:pPr marL="0" indent="0">
              <a:buNone/>
            </a:pPr>
            <a:r>
              <a:rPr lang="cs-CZ" sz="1400" dirty="0"/>
              <a:t> </a:t>
            </a:r>
          </a:p>
          <a:p>
            <a:pPr marL="0" indent="0">
              <a:buNone/>
            </a:pPr>
            <a:r>
              <a:rPr lang="cs-CZ" sz="1400" i="1" dirty="0" smtClean="0"/>
              <a:t> </a:t>
            </a:r>
            <a:endParaRPr lang="cs-CZ" sz="1400" dirty="0"/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3915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 smtClean="0">
                <a:solidFill>
                  <a:srgbClr val="00B050"/>
                </a:solidFill>
              </a:rPr>
              <a:t/>
            </a:r>
            <a:br>
              <a:rPr lang="cs-CZ" sz="2400" dirty="0" smtClean="0">
                <a:solidFill>
                  <a:srgbClr val="00B050"/>
                </a:solidFill>
              </a:rPr>
            </a:b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/>
              <a:t>Děkuji za pozornost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400" dirty="0" smtClean="0"/>
              <a:t>Božena Kovářová</a:t>
            </a:r>
          </a:p>
          <a:p>
            <a:pPr marL="0" indent="0" algn="ctr">
              <a:buNone/>
            </a:pPr>
            <a:r>
              <a:rPr lang="cs-CZ" sz="2400" dirty="0" smtClean="0"/>
              <a:t>Státní okresní archiv Blansko</a:t>
            </a:r>
          </a:p>
          <a:p>
            <a:pPr marL="0" indent="0" algn="ctr">
              <a:buNone/>
            </a:pPr>
            <a:r>
              <a:rPr lang="cs-CZ" sz="2400" dirty="0" smtClean="0">
                <a:hlinkClick r:id="rId2"/>
              </a:rPr>
              <a:t>kovarovab@mza.cz</a:t>
            </a:r>
            <a:endParaRPr lang="cs-CZ" sz="2400" dirty="0" smtClean="0"/>
          </a:p>
          <a:p>
            <a:pPr marL="0" indent="0" algn="ctr">
              <a:buNone/>
            </a:pPr>
            <a:r>
              <a:rPr lang="cs-CZ" sz="2400" dirty="0" smtClean="0"/>
              <a:t>www.mza.cz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7716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1616</Words>
  <Application>Microsoft Office PowerPoint</Application>
  <PresentationFormat>Předvádění na obrazovce (4:3)</PresentationFormat>
  <Paragraphs>376</Paragraphs>
  <Slides>35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Motiv sady Office</vt:lpstr>
      <vt:lpstr>Genealogie pro pokročilé II. část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Školství 1774 - 1869 </vt:lpstr>
      <vt:lpstr>Prezentace aplikace PowerPoint</vt:lpstr>
      <vt:lpstr>Školství 1774 - 1869</vt:lpstr>
      <vt:lpstr>Školství 1774 - 1869</vt:lpstr>
      <vt:lpstr>Školství 1774 - 1869</vt:lpstr>
      <vt:lpstr>Prezentace aplikace PowerPoint</vt:lpstr>
      <vt:lpstr>Prezentace aplikace PowerPoint</vt:lpstr>
      <vt:lpstr>Prezentace aplikace PowerPoint</vt:lpstr>
      <vt:lpstr>Školství 1870 - 1950</vt:lpstr>
      <vt:lpstr>Školství 1870 - 1950</vt:lpstr>
      <vt:lpstr>Školství 1870 - 1950</vt:lpstr>
      <vt:lpstr>Prezentace aplikace PowerPoint</vt:lpstr>
      <vt:lpstr>Prezentace aplikace PowerPoint</vt:lpstr>
      <vt:lpstr>Střední školství 1870 - 1950</vt:lpstr>
      <vt:lpstr>Střední školství 1870 - 1950</vt:lpstr>
      <vt:lpstr>Střední školství 1870 - 1950</vt:lpstr>
      <vt:lpstr>Střední školství 1870 - 1950</vt:lpstr>
      <vt:lpstr>Odborné školství 1870 - 1950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Genealogie pro pokročilé</dc:title>
  <dc:creator>Kovarova</dc:creator>
  <cp:lastModifiedBy>spravce</cp:lastModifiedBy>
  <cp:revision>124</cp:revision>
  <cp:lastPrinted>2017-03-01T09:19:57Z</cp:lastPrinted>
  <dcterms:created xsi:type="dcterms:W3CDTF">2017-01-11T13:48:25Z</dcterms:created>
  <dcterms:modified xsi:type="dcterms:W3CDTF">2017-03-01T09:20:20Z</dcterms:modified>
</cp:coreProperties>
</file>